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96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horzBarState="maximized">
    <p:restoredLeft sz="24005" autoAdjust="0"/>
    <p:restoredTop sz="94660"/>
  </p:normalViewPr>
  <p:slideViewPr>
    <p:cSldViewPr snapToGrid="0">
      <p:cViewPr>
        <p:scale>
          <a:sx n="120" d="100"/>
          <a:sy n="120" d="100"/>
        </p:scale>
        <p:origin x="748" y="44"/>
      </p:cViewPr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presProps" Target="presProps.xml"  /><Relationship Id="rId6" Type="http://schemas.openxmlformats.org/officeDocument/2006/relationships/viewProps" Target="viewProps.xml"  /><Relationship Id="rId7" Type="http://schemas.openxmlformats.org/officeDocument/2006/relationships/theme" Target="theme/theme1.xml"  /><Relationship Id="rId8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70F9-1937-460E-8FE3-F223DDFF5E9E}" type="datetimeFigureOut">
              <a:rPr lang="ko-KR" altLang="en-US" smtClean="0"/>
              <a:t>2020-02-08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CC75-D448-487B-8497-7B6DFA585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608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70F9-1937-460E-8FE3-F223DDFF5E9E}" type="datetimeFigureOut">
              <a:rPr lang="ko-KR" altLang="en-US" smtClean="0"/>
              <a:t>2020-02-08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CC75-D448-487B-8497-7B6DFA585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081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70F9-1937-460E-8FE3-F223DDFF5E9E}" type="datetimeFigureOut">
              <a:rPr lang="ko-KR" altLang="en-US" smtClean="0"/>
              <a:t>2020-02-08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CC75-D448-487B-8497-7B6DFA585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672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70F9-1937-460E-8FE3-F223DDFF5E9E}" type="datetimeFigureOut">
              <a:rPr lang="ko-KR" altLang="en-US" smtClean="0"/>
              <a:t>2020-02-08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CC75-D448-487B-8497-7B6DFA585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1256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70F9-1937-460E-8FE3-F223DDFF5E9E}" type="datetimeFigureOut">
              <a:rPr lang="ko-KR" altLang="en-US" smtClean="0"/>
              <a:t>2020-02-08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CC75-D448-487B-8497-7B6DFA585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848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70F9-1937-460E-8FE3-F223DDFF5E9E}" type="datetimeFigureOut">
              <a:rPr lang="ko-KR" altLang="en-US" smtClean="0"/>
              <a:t>2020-02-08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CC75-D448-487B-8497-7B6DFA585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186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70F9-1937-460E-8FE3-F223DDFF5E9E}" type="datetimeFigureOut">
              <a:rPr lang="ko-KR" altLang="en-US" smtClean="0"/>
              <a:t>2020-02-08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CC75-D448-487B-8497-7B6DFA585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805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70F9-1937-460E-8FE3-F223DDFF5E9E}" type="datetimeFigureOut">
              <a:rPr lang="ko-KR" altLang="en-US" smtClean="0"/>
              <a:t>2020-02-08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CC75-D448-487B-8497-7B6DFA585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22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70F9-1937-460E-8FE3-F223DDFF5E9E}" type="datetimeFigureOut">
              <a:rPr lang="ko-KR" altLang="en-US" smtClean="0"/>
              <a:t>2020-02-08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CC75-D448-487B-8497-7B6DFA585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528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70F9-1937-460E-8FE3-F223DDFF5E9E}" type="datetimeFigureOut">
              <a:rPr lang="ko-KR" altLang="en-US" smtClean="0"/>
              <a:t>2020-02-08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CC75-D448-487B-8497-7B6DFA585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06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B70F9-1937-460E-8FE3-F223DDFF5E9E}" type="datetimeFigureOut">
              <a:rPr lang="ko-KR" altLang="en-US" smtClean="0"/>
              <a:t>2020-02-08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DCC75-D448-487B-8497-7B6DFA585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618657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B70F9-1937-460E-8FE3-F223DDFF5E9E}" type="datetimeFigureOut">
              <a:rPr lang="ko-KR" altLang="en-US" smtClean="0"/>
              <a:t>2020-02-08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DCC75-D448-487B-8497-7B6DFA585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912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10" Type="http://schemas.openxmlformats.org/officeDocument/2006/relationships/image" Target="../media/image9.png"  /><Relationship Id="rId11" Type="http://schemas.openxmlformats.org/officeDocument/2006/relationships/image" Target="../media/image10.png"  /><Relationship Id="rId12" Type="http://schemas.openxmlformats.org/officeDocument/2006/relationships/image" Target="../media/image11.png"  /><Relationship Id="rId13" Type="http://schemas.openxmlformats.org/officeDocument/2006/relationships/image" Target="../media/image12.png"  /><Relationship Id="rId2" Type="http://schemas.openxmlformats.org/officeDocument/2006/relationships/image" Target="../media/image1.png"  /><Relationship Id="rId3" Type="http://schemas.openxmlformats.org/officeDocument/2006/relationships/image" Target="../media/image2.png"  /><Relationship Id="rId4" Type="http://schemas.openxmlformats.org/officeDocument/2006/relationships/image" Target="../media/image3.png"  /><Relationship Id="rId5" Type="http://schemas.openxmlformats.org/officeDocument/2006/relationships/image" Target="../media/image4.png"  /><Relationship Id="rId6" Type="http://schemas.openxmlformats.org/officeDocument/2006/relationships/image" Target="../media/image5.png"  /><Relationship Id="rId7" Type="http://schemas.openxmlformats.org/officeDocument/2006/relationships/image" Target="../media/image6.png"  /><Relationship Id="rId8" Type="http://schemas.openxmlformats.org/officeDocument/2006/relationships/image" Target="../media/image7.png"  /><Relationship Id="rId9" Type="http://schemas.openxmlformats.org/officeDocument/2006/relationships/image" Target="../media/image8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png"  /><Relationship Id="rId3" Type="http://schemas.openxmlformats.org/officeDocument/2006/relationships/image" Target="../media/image2.png"  /><Relationship Id="rId4" Type="http://schemas.openxmlformats.org/officeDocument/2006/relationships/image" Target="../media/image3.pn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3.png"  /><Relationship Id="rId3" Type="http://schemas.openxmlformats.org/officeDocument/2006/relationships/image" Target="../media/image14.png"  /><Relationship Id="rId4" Type="http://schemas.openxmlformats.org/officeDocument/2006/relationships/image" Target="../media/image15.png" 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701F8A30-3C4B-4306-BADB-060556827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686" y="433512"/>
            <a:ext cx="4390405" cy="858050"/>
          </a:xfrm>
        </p:spPr>
        <p:txBody>
          <a:bodyPr>
            <a:normAutofit/>
          </a:bodyPr>
          <a:lstStyle/>
          <a:p>
            <a:pPr algn="ctr"/>
            <a:r>
              <a:rPr lang="ko-KR" altLang="en-US" sz="2800" dirty="0"/>
              <a:t>규칙 빙고 </a:t>
            </a:r>
            <a:r>
              <a:rPr lang="ko-KR" altLang="en-US" sz="2800" dirty="0" err="1"/>
              <a:t>활동지</a:t>
            </a:r>
            <a:endParaRPr lang="ko-KR" altLang="en-US" sz="2800" dirty="0"/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FEB599E2-0F65-4E3C-9600-EF103BD1EB40}"/>
              </a:ext>
            </a:extLst>
          </p:cNvPr>
          <p:cNvGrpSpPr/>
          <p:nvPr/>
        </p:nvGrpSpPr>
        <p:grpSpPr>
          <a:xfrm>
            <a:off x="4954640" y="340891"/>
            <a:ext cx="1354238" cy="898195"/>
            <a:chOff x="5182827" y="340891"/>
            <a:chExt cx="1354238" cy="89819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C1B5C80-8E7B-4B7F-9159-27E2B7645B85}"/>
                </a:ext>
              </a:extLst>
            </p:cNvPr>
            <p:cNvSpPr txBox="1"/>
            <p:nvPr/>
          </p:nvSpPr>
          <p:spPr>
            <a:xfrm>
              <a:off x="5182827" y="340891"/>
              <a:ext cx="1354238" cy="898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200" dirty="0"/>
                <a:t>                 </a:t>
              </a:r>
              <a:r>
                <a:rPr lang="ko-KR" altLang="en-US" sz="1200" dirty="0"/>
                <a:t>초등학교</a:t>
              </a:r>
              <a:endParaRPr lang="en-US" altLang="ko-KR" sz="1200" dirty="0"/>
            </a:p>
            <a:p>
              <a:pPr>
                <a:lnSpc>
                  <a:spcPct val="150000"/>
                </a:lnSpc>
              </a:pPr>
              <a:r>
                <a:rPr lang="en-US" altLang="ko-KR" sz="1200" dirty="0"/>
                <a:t>   </a:t>
              </a:r>
              <a:r>
                <a:rPr lang="ko-KR" altLang="en-US" sz="1200" dirty="0"/>
                <a:t>학년      반        번</a:t>
              </a:r>
              <a:endParaRPr lang="en-US" altLang="ko-KR" sz="1200" dirty="0"/>
            </a:p>
            <a:p>
              <a:pPr>
                <a:lnSpc>
                  <a:spcPct val="150000"/>
                </a:lnSpc>
              </a:pPr>
              <a:r>
                <a:rPr lang="ko-KR" altLang="en-US" sz="1200" dirty="0"/>
                <a:t>이름</a:t>
              </a:r>
              <a:r>
                <a:rPr lang="en-US" altLang="ko-KR" sz="1200" dirty="0"/>
                <a:t>:                       </a:t>
              </a:r>
              <a:endParaRPr lang="ko-KR" altLang="en-US" sz="1200" dirty="0"/>
            </a:p>
          </p:txBody>
        </p:sp>
        <p:cxnSp>
          <p:nvCxnSpPr>
            <p:cNvPr id="10" name="직선 연결선 9">
              <a:extLst>
                <a:ext uri="{FF2B5EF4-FFF2-40B4-BE49-F238E27FC236}">
                  <a16:creationId xmlns:a16="http://schemas.microsoft.com/office/drawing/2014/main" id="{0559DCB8-4540-4138-98B5-F13C64F3CEE0}"/>
                </a:ext>
              </a:extLst>
            </p:cNvPr>
            <p:cNvCxnSpPr>
              <a:cxnSpLocks/>
            </p:cNvCxnSpPr>
            <p:nvPr/>
          </p:nvCxnSpPr>
          <p:spPr>
            <a:xfrm>
              <a:off x="5578997" y="1180618"/>
              <a:ext cx="8738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3" name="그림 12" descr="꽃, 시계이(가) 표시된 사진&#10;&#10;자동 생성된 설명">
            <a:extLst>
              <a:ext uri="{FF2B5EF4-FFF2-40B4-BE49-F238E27FC236}">
                <a16:creationId xmlns:a16="http://schemas.microsoft.com/office/drawing/2014/main" id="{6367B7A3-08A3-4CC8-9CE7-48BF78B215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22" y="862537"/>
            <a:ext cx="578857" cy="578857"/>
          </a:xfrm>
          <a:prstGeom prst="rect">
            <a:avLst/>
          </a:prstGeom>
        </p:spPr>
      </p:pic>
      <p:pic>
        <p:nvPicPr>
          <p:cNvPr id="14" name="그림 13" descr="꽃이(가) 표시된 사진&#10;&#10;자동 생성된 설명">
            <a:extLst>
              <a:ext uri="{FF2B5EF4-FFF2-40B4-BE49-F238E27FC236}">
                <a16:creationId xmlns:a16="http://schemas.microsoft.com/office/drawing/2014/main" id="{067E0D1B-DEBC-413A-80C0-D3D308793D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685" y="434783"/>
            <a:ext cx="980949" cy="980949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818C4E16-62FD-4E9C-96BD-99112CB546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760884"/>
            <a:ext cx="688440" cy="688440"/>
          </a:xfrm>
          <a:prstGeom prst="rect">
            <a:avLst/>
          </a:prstGeom>
        </p:spPr>
      </p:pic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76E4A538-8596-4D8D-86A6-4A1C459734C6}"/>
              </a:ext>
            </a:extLst>
          </p:cNvPr>
          <p:cNvSpPr/>
          <p:nvPr/>
        </p:nvSpPr>
        <p:spPr>
          <a:xfrm>
            <a:off x="263670" y="263273"/>
            <a:ext cx="6386512" cy="1093577"/>
          </a:xfrm>
          <a:prstGeom prst="roundRect">
            <a:avLst/>
          </a:prstGeom>
          <a:noFill/>
          <a:ln w="76200">
            <a:solidFill>
              <a:srgbClr val="FEFA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F617978-F10F-40D7-AF99-BC6C46614F80}"/>
              </a:ext>
            </a:extLst>
          </p:cNvPr>
          <p:cNvSpPr txBox="1"/>
          <p:nvPr/>
        </p:nvSpPr>
        <p:spPr>
          <a:xfrm>
            <a:off x="263670" y="1482499"/>
            <a:ext cx="4774064" cy="621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dirty="0"/>
              <a:t>● 안전하고 즐거운 우리 반을 만들기 위해 필요한 규칙들입니다</a:t>
            </a:r>
            <a:r>
              <a:rPr lang="en-US" altLang="ko-KR" sz="12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    </a:t>
            </a:r>
            <a:r>
              <a:rPr lang="ko-KR" altLang="en-US" sz="1200" dirty="0"/>
              <a:t>그림의 의미를 생각하면서 예쁘게 색칠한 후</a:t>
            </a:r>
            <a:r>
              <a:rPr lang="en-US" altLang="ko-KR" sz="1200" dirty="0"/>
              <a:t>, </a:t>
            </a:r>
            <a:r>
              <a:rPr lang="ko-KR" altLang="en-US" sz="1200" dirty="0"/>
              <a:t>하나씩 오려서 빙고 칸에 붙여보세요</a:t>
            </a:r>
            <a:r>
              <a:rPr lang="en-US" altLang="ko-KR" sz="1200" dirty="0"/>
              <a:t>.</a:t>
            </a:r>
            <a:r>
              <a:rPr lang="ko-KR" altLang="en-US" sz="1200" dirty="0"/>
              <a:t> </a:t>
            </a:r>
          </a:p>
        </p:txBody>
      </p:sp>
      <p:graphicFrame>
        <p:nvGraphicFramePr>
          <p:cNvPr id="19" name="표 19">
            <a:extLst>
              <a:ext uri="{FF2B5EF4-FFF2-40B4-BE49-F238E27FC236}">
                <a16:creationId xmlns:a16="http://schemas.microsoft.com/office/drawing/2014/main" id="{780EFC45-FF18-4988-8D79-DC426A9302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140470"/>
              </p:ext>
            </p:extLst>
          </p:nvPr>
        </p:nvGraphicFramePr>
        <p:xfrm>
          <a:off x="830600" y="2183456"/>
          <a:ext cx="5184000" cy="5184000"/>
        </p:xfrm>
        <a:graphic>
          <a:graphicData uri="http://schemas.openxmlformats.org/drawingml/2006/table">
            <a:tbl>
              <a:tblPr firstRow="1" bandRow="1"/>
              <a:tblGrid>
                <a:gridCol w="1728000">
                  <a:extLst>
                    <a:ext uri="{9D8B030D-6E8A-4147-A177-3AD203B41FA5}">
                      <a16:colId xmlns:a16="http://schemas.microsoft.com/office/drawing/2014/main" val="4107133157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val="2625078953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val="1688795325"/>
                    </a:ext>
                  </a:extLst>
                </a:gridCol>
              </a:tblGrid>
              <a:tr h="17280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94323974"/>
                  </a:ext>
                </a:extLst>
              </a:tr>
              <a:tr h="172800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1668555"/>
                  </a:ext>
                </a:extLst>
              </a:tr>
              <a:tr h="172800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5765937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240D7251-F210-4CA5-A2DA-0818FFF03F15}"/>
              </a:ext>
            </a:extLst>
          </p:cNvPr>
          <p:cNvSpPr txBox="1"/>
          <p:nvPr/>
        </p:nvSpPr>
        <p:spPr>
          <a:xfrm>
            <a:off x="441470" y="7571749"/>
            <a:ext cx="2634054" cy="1890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/>
              <a:t>지켜요</a:t>
            </a:r>
            <a:r>
              <a:rPr lang="en-US" altLang="ko-KR" sz="1200" dirty="0"/>
              <a:t>1.</a:t>
            </a:r>
            <a:r>
              <a:rPr lang="ko-KR" altLang="en-US" sz="1200" dirty="0"/>
              <a:t> 친구가 싫어하는 말로 </a:t>
            </a:r>
            <a:r>
              <a:rPr lang="ko-KR" altLang="en-US" sz="1200" dirty="0" err="1"/>
              <a:t>ㄴㄹ지</a:t>
            </a:r>
            <a:r>
              <a:rPr lang="ko-KR" altLang="en-US" sz="1200" dirty="0"/>
              <a:t> 않아요</a:t>
            </a:r>
            <a:r>
              <a:rPr lang="en-US" altLang="ko-KR" sz="1200" dirty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sz="1200" dirty="0"/>
              <a:t>지켜요</a:t>
            </a:r>
            <a:r>
              <a:rPr lang="en-US" altLang="ko-KR" sz="1200" dirty="0"/>
              <a:t>2. </a:t>
            </a:r>
            <a:r>
              <a:rPr lang="ko-KR" altLang="en-US" sz="1200" dirty="0" err="1"/>
              <a:t>ㄱㅇㅁ을</a:t>
            </a:r>
            <a:r>
              <a:rPr lang="ko-KR" altLang="en-US" sz="1200" dirty="0"/>
              <a:t> 사용해요</a:t>
            </a:r>
            <a:r>
              <a:rPr lang="en-US" altLang="ko-KR" sz="1200" dirty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sz="1200" dirty="0"/>
              <a:t>지켜요</a:t>
            </a:r>
            <a:r>
              <a:rPr lang="en-US" altLang="ko-KR" sz="1200" dirty="0"/>
              <a:t>3. </a:t>
            </a:r>
            <a:r>
              <a:rPr lang="ko-KR" altLang="en-US" sz="1200" dirty="0"/>
              <a:t>친구를 </a:t>
            </a:r>
            <a:r>
              <a:rPr lang="ko-KR" altLang="en-US" sz="1200" dirty="0" err="1"/>
              <a:t>ㄸㄹㅈ</a:t>
            </a:r>
            <a:r>
              <a:rPr lang="ko-KR" altLang="en-US" sz="1200" dirty="0"/>
              <a:t> 않아요</a:t>
            </a:r>
            <a:r>
              <a:rPr lang="en-US" altLang="ko-KR" sz="1200" dirty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sz="1200" dirty="0"/>
              <a:t>지켜요</a:t>
            </a:r>
            <a:r>
              <a:rPr lang="en-US" altLang="ko-KR" sz="1200" dirty="0"/>
              <a:t>4. </a:t>
            </a:r>
            <a:r>
              <a:rPr lang="ko-KR" altLang="en-US" sz="1200" dirty="0" err="1"/>
              <a:t>ㅅㄴ</a:t>
            </a:r>
            <a:r>
              <a:rPr lang="ko-KR" altLang="en-US" sz="1200" dirty="0"/>
              <a:t> 시간을 잘 지켜요</a:t>
            </a:r>
            <a:r>
              <a:rPr lang="en-US" altLang="ko-KR" sz="1200" dirty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sz="1200" dirty="0"/>
              <a:t>지켜요</a:t>
            </a:r>
            <a:r>
              <a:rPr lang="en-US" altLang="ko-KR" sz="1200" dirty="0"/>
              <a:t>5. </a:t>
            </a:r>
            <a:r>
              <a:rPr lang="ko-KR" altLang="en-US" sz="1200" dirty="0" err="1"/>
              <a:t>ㄱㅅ과</a:t>
            </a:r>
            <a:r>
              <a:rPr lang="ko-KR" altLang="en-US" sz="1200" dirty="0"/>
              <a:t> </a:t>
            </a:r>
            <a:r>
              <a:rPr lang="ko-KR" altLang="en-US" sz="1200" dirty="0" err="1"/>
              <a:t>ㅂㄷ에서는</a:t>
            </a:r>
            <a:r>
              <a:rPr lang="ko-KR" altLang="en-US" sz="1200" dirty="0"/>
              <a:t> 걸어 다녀요</a:t>
            </a:r>
            <a:r>
              <a:rPr lang="en-US" altLang="ko-KR" sz="1200" dirty="0"/>
              <a:t>.</a:t>
            </a: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42E8FD34-FC35-4093-9EB4-0AAB1F66235F}"/>
              </a:ext>
            </a:extLst>
          </p:cNvPr>
          <p:cNvSpPr/>
          <p:nvPr/>
        </p:nvSpPr>
        <p:spPr>
          <a:xfrm>
            <a:off x="3678084" y="7572821"/>
            <a:ext cx="3429000" cy="15214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/>
              <a:t>지켜요</a:t>
            </a:r>
            <a:r>
              <a:rPr lang="en-US" altLang="ko-KR" sz="1200" dirty="0"/>
              <a:t>6. </a:t>
            </a:r>
            <a:r>
              <a:rPr lang="ko-KR" altLang="en-US" sz="1200" dirty="0" err="1"/>
              <a:t>ㅇㅎ한</a:t>
            </a:r>
            <a:r>
              <a:rPr lang="ko-KR" altLang="en-US" sz="1200" dirty="0"/>
              <a:t> 행동을 하지 않아요</a:t>
            </a:r>
            <a:r>
              <a:rPr lang="en-US" altLang="ko-KR" sz="1200" dirty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sz="1200" dirty="0"/>
              <a:t>지켜요</a:t>
            </a:r>
            <a:r>
              <a:rPr lang="en-US" altLang="ko-KR" sz="1200" dirty="0"/>
              <a:t>7. </a:t>
            </a:r>
            <a:r>
              <a:rPr lang="ko-KR" altLang="en-US" sz="1200" dirty="0"/>
              <a:t>실내에서 </a:t>
            </a:r>
            <a:r>
              <a:rPr lang="ko-KR" altLang="en-US" sz="1200" dirty="0" err="1"/>
              <a:t>ㅅㄹ지르지</a:t>
            </a:r>
            <a:r>
              <a:rPr lang="ko-KR" altLang="en-US" sz="1200" dirty="0"/>
              <a:t> 않아요</a:t>
            </a:r>
            <a:r>
              <a:rPr lang="en-US" altLang="ko-KR" sz="1200" dirty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sz="1200" dirty="0"/>
              <a:t>지켜요</a:t>
            </a:r>
            <a:r>
              <a:rPr lang="en-US" altLang="ko-KR" sz="1200" dirty="0"/>
              <a:t>8. </a:t>
            </a:r>
            <a:r>
              <a:rPr lang="ko-KR" altLang="en-US" sz="1200" dirty="0"/>
              <a:t>수업시간에는 </a:t>
            </a:r>
            <a:r>
              <a:rPr lang="ko-KR" altLang="en-US" sz="1200" dirty="0" err="1"/>
              <a:t>ㅅ을</a:t>
            </a:r>
            <a:r>
              <a:rPr lang="ko-KR" altLang="en-US" sz="1200" dirty="0"/>
              <a:t> 들고 이야기해요</a:t>
            </a:r>
            <a:r>
              <a:rPr lang="en-US" altLang="ko-KR" sz="1200" dirty="0"/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sz="1200" dirty="0"/>
              <a:t>지켜요</a:t>
            </a:r>
            <a:r>
              <a:rPr lang="en-US" altLang="ko-KR" sz="1200" dirty="0"/>
              <a:t>9. </a:t>
            </a:r>
            <a:r>
              <a:rPr lang="ko-KR" altLang="en-US" sz="1200" dirty="0"/>
              <a:t>쉬는 시간에 </a:t>
            </a:r>
            <a:r>
              <a:rPr lang="ko-KR" altLang="en-US" sz="1200" dirty="0" err="1"/>
              <a:t>ㅊ을</a:t>
            </a:r>
            <a:r>
              <a:rPr lang="ko-KR" altLang="en-US" sz="1200" dirty="0"/>
              <a:t> 미리 준비해요</a:t>
            </a:r>
            <a:r>
              <a:rPr lang="en-US" altLang="ko-KR" sz="1200" dirty="0"/>
              <a:t>.</a:t>
            </a:r>
            <a:endParaRPr lang="ko-KR" altLang="en-US" sz="1200" dirty="0"/>
          </a:p>
        </p:txBody>
      </p:sp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0FE21D98-7929-4DFC-83EE-76E36E2081EA}"/>
              </a:ext>
            </a:extLst>
          </p:cNvPr>
          <p:cNvSpPr/>
          <p:nvPr/>
        </p:nvSpPr>
        <p:spPr>
          <a:xfrm>
            <a:off x="368300" y="7571749"/>
            <a:ext cx="6048230" cy="2044160"/>
          </a:xfrm>
          <a:prstGeom prst="roundRect">
            <a:avLst/>
          </a:prstGeom>
          <a:noFill/>
          <a:ln w="38100">
            <a:solidFill>
              <a:srgbClr val="FEFA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7084C2C-C087-4854-BFB0-7BF15F55C3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87" y="2281855"/>
            <a:ext cx="1560579" cy="1560579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DF5A7B79-BBC0-42F5-88E2-E69EB982EA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710" y="2281855"/>
            <a:ext cx="1560579" cy="1560579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71C95158-83AD-49EF-857D-21D3A61E60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790" y="2412012"/>
            <a:ext cx="1300266" cy="1300264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86FD0FAA-2DB7-48E2-A01C-CC4E73AED46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47" y="3943606"/>
            <a:ext cx="1663700" cy="1663700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D99F1811-EA6D-44AF-9CBB-6E3416D3336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926" y="3995166"/>
            <a:ext cx="1560580" cy="1560580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EE1CF222-7486-4560-A20F-135F1835428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875" y="3939314"/>
            <a:ext cx="1616432" cy="1616432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8C169FE-B02B-473A-A6E4-D980E0D2240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53" y="5662358"/>
            <a:ext cx="1650046" cy="1650046"/>
          </a:xfrm>
          <a:prstGeom prst="rect">
            <a:avLst/>
          </a:prstGeom>
        </p:spPr>
      </p:pic>
      <p:pic>
        <p:nvPicPr>
          <p:cNvPr id="27" name="그림 26">
            <a:extLst>
              <a:ext uri="{FF2B5EF4-FFF2-40B4-BE49-F238E27FC236}">
                <a16:creationId xmlns:a16="http://schemas.microsoft.com/office/drawing/2014/main" id="{45FC00CD-5D2D-485C-BB69-36875557E4D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705" y="5602584"/>
            <a:ext cx="1745954" cy="1745954"/>
          </a:xfrm>
          <a:prstGeom prst="rect">
            <a:avLst/>
          </a:prstGeom>
        </p:spPr>
      </p:pic>
      <p:pic>
        <p:nvPicPr>
          <p:cNvPr id="29" name="그림 28">
            <a:extLst>
              <a:ext uri="{FF2B5EF4-FFF2-40B4-BE49-F238E27FC236}">
                <a16:creationId xmlns:a16="http://schemas.microsoft.com/office/drawing/2014/main" id="{EBC2EA88-CE6D-468E-9199-1FF2B447A0F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382" y="5510967"/>
            <a:ext cx="1605494" cy="160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38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701F8A30-3C4B-4306-BADB-060556827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686" y="433512"/>
            <a:ext cx="4390405" cy="858050"/>
          </a:xfrm>
        </p:spPr>
        <p:txBody>
          <a:bodyPr>
            <a:normAutofit/>
          </a:bodyPr>
          <a:lstStyle/>
          <a:p>
            <a:pPr algn="ctr"/>
            <a:r>
              <a:rPr lang="ko-KR" altLang="en-US" sz="2800" dirty="0"/>
              <a:t>규칙 </a:t>
            </a:r>
            <a:r>
              <a:rPr lang="ko-KR" altLang="en-US" sz="2800" dirty="0" err="1"/>
              <a:t>빙고판</a:t>
            </a:r>
            <a:endParaRPr lang="ko-KR" altLang="en-US" sz="2800" dirty="0"/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FEB599E2-0F65-4E3C-9600-EF103BD1EB40}"/>
              </a:ext>
            </a:extLst>
          </p:cNvPr>
          <p:cNvGrpSpPr/>
          <p:nvPr/>
        </p:nvGrpSpPr>
        <p:grpSpPr>
          <a:xfrm>
            <a:off x="4954640" y="340891"/>
            <a:ext cx="1354238" cy="898195"/>
            <a:chOff x="5182827" y="340891"/>
            <a:chExt cx="1354238" cy="89819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C1B5C80-8E7B-4B7F-9159-27E2B7645B85}"/>
                </a:ext>
              </a:extLst>
            </p:cNvPr>
            <p:cNvSpPr txBox="1"/>
            <p:nvPr/>
          </p:nvSpPr>
          <p:spPr>
            <a:xfrm>
              <a:off x="5182827" y="340891"/>
              <a:ext cx="1354238" cy="898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200" dirty="0"/>
                <a:t>                 </a:t>
              </a:r>
              <a:r>
                <a:rPr lang="ko-KR" altLang="en-US" sz="1200" dirty="0"/>
                <a:t>초등학교</a:t>
              </a:r>
              <a:endParaRPr lang="en-US" altLang="ko-KR" sz="1200" dirty="0"/>
            </a:p>
            <a:p>
              <a:pPr>
                <a:lnSpc>
                  <a:spcPct val="150000"/>
                </a:lnSpc>
              </a:pPr>
              <a:r>
                <a:rPr lang="en-US" altLang="ko-KR" sz="1200" dirty="0"/>
                <a:t>   </a:t>
              </a:r>
              <a:r>
                <a:rPr lang="ko-KR" altLang="en-US" sz="1200" dirty="0"/>
                <a:t>학년      반        번</a:t>
              </a:r>
              <a:endParaRPr lang="en-US" altLang="ko-KR" sz="1200" dirty="0"/>
            </a:p>
            <a:p>
              <a:pPr>
                <a:lnSpc>
                  <a:spcPct val="150000"/>
                </a:lnSpc>
              </a:pPr>
              <a:r>
                <a:rPr lang="ko-KR" altLang="en-US" sz="1200" dirty="0"/>
                <a:t>이름</a:t>
              </a:r>
              <a:r>
                <a:rPr lang="en-US" altLang="ko-KR" sz="1200" dirty="0"/>
                <a:t>:                       </a:t>
              </a:r>
              <a:endParaRPr lang="ko-KR" altLang="en-US" sz="1200" dirty="0"/>
            </a:p>
          </p:txBody>
        </p:sp>
        <p:cxnSp>
          <p:nvCxnSpPr>
            <p:cNvPr id="10" name="직선 연결선 9">
              <a:extLst>
                <a:ext uri="{FF2B5EF4-FFF2-40B4-BE49-F238E27FC236}">
                  <a16:creationId xmlns:a16="http://schemas.microsoft.com/office/drawing/2014/main" id="{0559DCB8-4540-4138-98B5-F13C64F3CEE0}"/>
                </a:ext>
              </a:extLst>
            </p:cNvPr>
            <p:cNvCxnSpPr>
              <a:cxnSpLocks/>
            </p:cNvCxnSpPr>
            <p:nvPr/>
          </p:nvCxnSpPr>
          <p:spPr>
            <a:xfrm>
              <a:off x="5578997" y="1180618"/>
              <a:ext cx="8738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3" name="그림 12" descr="꽃, 시계이(가) 표시된 사진&#10;&#10;자동 생성된 설명">
            <a:extLst>
              <a:ext uri="{FF2B5EF4-FFF2-40B4-BE49-F238E27FC236}">
                <a16:creationId xmlns:a16="http://schemas.microsoft.com/office/drawing/2014/main" id="{6367B7A3-08A3-4CC8-9CE7-48BF78B215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22" y="862537"/>
            <a:ext cx="578857" cy="578857"/>
          </a:xfrm>
          <a:prstGeom prst="rect">
            <a:avLst/>
          </a:prstGeom>
        </p:spPr>
      </p:pic>
      <p:pic>
        <p:nvPicPr>
          <p:cNvPr id="14" name="그림 13" descr="꽃이(가) 표시된 사진&#10;&#10;자동 생성된 설명">
            <a:extLst>
              <a:ext uri="{FF2B5EF4-FFF2-40B4-BE49-F238E27FC236}">
                <a16:creationId xmlns:a16="http://schemas.microsoft.com/office/drawing/2014/main" id="{067E0D1B-DEBC-413A-80C0-D3D308793D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685" y="434783"/>
            <a:ext cx="980949" cy="980949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818C4E16-62FD-4E9C-96BD-99112CB546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760884"/>
            <a:ext cx="688440" cy="688440"/>
          </a:xfrm>
          <a:prstGeom prst="rect">
            <a:avLst/>
          </a:prstGeom>
        </p:spPr>
      </p:pic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76E4A538-8596-4D8D-86A6-4A1C459734C6}"/>
              </a:ext>
            </a:extLst>
          </p:cNvPr>
          <p:cNvSpPr/>
          <p:nvPr/>
        </p:nvSpPr>
        <p:spPr>
          <a:xfrm>
            <a:off x="263670" y="263273"/>
            <a:ext cx="6386512" cy="1093577"/>
          </a:xfrm>
          <a:prstGeom prst="roundRect">
            <a:avLst/>
          </a:prstGeom>
          <a:noFill/>
          <a:ln w="76200">
            <a:solidFill>
              <a:srgbClr val="FEFA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F617978-F10F-40D7-AF99-BC6C46614F80}"/>
              </a:ext>
            </a:extLst>
          </p:cNvPr>
          <p:cNvSpPr txBox="1"/>
          <p:nvPr/>
        </p:nvSpPr>
        <p:spPr>
          <a:xfrm>
            <a:off x="263670" y="1520599"/>
            <a:ext cx="34740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● 하나씩 오려 낸 규칙 그림을 섞어서 아래 칸에 붙여주세요</a:t>
            </a:r>
            <a:r>
              <a:rPr lang="en-US" altLang="ko-KR" sz="1200" dirty="0"/>
              <a:t>.</a:t>
            </a:r>
            <a:r>
              <a:rPr lang="ko-KR" altLang="en-US" sz="1200" dirty="0"/>
              <a:t> </a:t>
            </a:r>
          </a:p>
        </p:txBody>
      </p:sp>
      <p:graphicFrame>
        <p:nvGraphicFramePr>
          <p:cNvPr id="19" name="표 19">
            <a:extLst>
              <a:ext uri="{FF2B5EF4-FFF2-40B4-BE49-F238E27FC236}">
                <a16:creationId xmlns:a16="http://schemas.microsoft.com/office/drawing/2014/main" id="{780EFC45-FF18-4988-8D79-DC426A9302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923174"/>
              </p:ext>
            </p:extLst>
          </p:nvPr>
        </p:nvGraphicFramePr>
        <p:xfrm>
          <a:off x="729000" y="1846906"/>
          <a:ext cx="5400000" cy="5400000"/>
        </p:xfrm>
        <a:graphic>
          <a:graphicData uri="http://schemas.openxmlformats.org/drawingml/2006/table">
            <a:tbl>
              <a:tblPr firstRow="1" bandRow="1"/>
              <a:tblGrid>
                <a:gridCol w="1800000">
                  <a:extLst>
                    <a:ext uri="{9D8B030D-6E8A-4147-A177-3AD203B41FA5}">
                      <a16:colId xmlns:a16="http://schemas.microsoft.com/office/drawing/2014/main" val="4107133157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6250789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88795325"/>
                    </a:ext>
                  </a:extLst>
                </a:gridCol>
              </a:tblGrid>
              <a:tr h="180000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94323974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1668555"/>
                  </a:ext>
                </a:extLst>
              </a:tr>
              <a:tr h="180000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5765937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240D7251-F210-4CA5-A2DA-0818FFF03F15}"/>
              </a:ext>
            </a:extLst>
          </p:cNvPr>
          <p:cNvSpPr txBox="1"/>
          <p:nvPr/>
        </p:nvSpPr>
        <p:spPr>
          <a:xfrm>
            <a:off x="263670" y="7451261"/>
            <a:ext cx="54713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/>
              <a:t>● 규칙 그림을 다 붙인 친구는 아래 문제를 풀어보세요</a:t>
            </a:r>
            <a:r>
              <a:rPr lang="en-US" altLang="ko-KR" sz="1200" dirty="0"/>
              <a:t>. </a:t>
            </a:r>
            <a:r>
              <a:rPr lang="ko-KR" altLang="en-US" sz="1200" dirty="0"/>
              <a:t>우리 반 규칙과 관련된 단어가 숨어있어요</a:t>
            </a:r>
            <a:r>
              <a:rPr lang="en-US" altLang="ko-KR" sz="1200" dirty="0"/>
              <a:t>.</a:t>
            </a:r>
            <a:r>
              <a:rPr lang="ko-KR" altLang="en-US" sz="1200" dirty="0"/>
              <a:t> </a:t>
            </a:r>
          </a:p>
        </p:txBody>
      </p:sp>
      <p:graphicFrame>
        <p:nvGraphicFramePr>
          <p:cNvPr id="23" name="표 23">
            <a:extLst>
              <a:ext uri="{FF2B5EF4-FFF2-40B4-BE49-F238E27FC236}">
                <a16:creationId xmlns:a16="http://schemas.microsoft.com/office/drawing/2014/main" id="{69D87115-03D3-4B31-B290-63B0D7C720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644343"/>
              </p:ext>
            </p:extLst>
          </p:nvPr>
        </p:nvGraphicFramePr>
        <p:xfrm>
          <a:off x="729000" y="7790970"/>
          <a:ext cx="5405100" cy="1817298"/>
        </p:xfrm>
        <a:graphic>
          <a:graphicData uri="http://schemas.openxmlformats.org/drawingml/2006/table">
            <a:tbl>
              <a:tblPr firstRow="1" bandRow="1"/>
              <a:tblGrid>
                <a:gridCol w="261079">
                  <a:extLst>
                    <a:ext uri="{9D8B030D-6E8A-4147-A177-3AD203B41FA5}">
                      <a16:colId xmlns:a16="http://schemas.microsoft.com/office/drawing/2014/main" val="2744243"/>
                    </a:ext>
                  </a:extLst>
                </a:gridCol>
                <a:gridCol w="261079">
                  <a:extLst>
                    <a:ext uri="{9D8B030D-6E8A-4147-A177-3AD203B41FA5}">
                      <a16:colId xmlns:a16="http://schemas.microsoft.com/office/drawing/2014/main" val="2048378223"/>
                    </a:ext>
                  </a:extLst>
                </a:gridCol>
                <a:gridCol w="261079">
                  <a:extLst>
                    <a:ext uri="{9D8B030D-6E8A-4147-A177-3AD203B41FA5}">
                      <a16:colId xmlns:a16="http://schemas.microsoft.com/office/drawing/2014/main" val="1485969948"/>
                    </a:ext>
                  </a:extLst>
                </a:gridCol>
                <a:gridCol w="261079">
                  <a:extLst>
                    <a:ext uri="{9D8B030D-6E8A-4147-A177-3AD203B41FA5}">
                      <a16:colId xmlns:a16="http://schemas.microsoft.com/office/drawing/2014/main" val="437758975"/>
                    </a:ext>
                  </a:extLst>
                </a:gridCol>
                <a:gridCol w="261079">
                  <a:extLst>
                    <a:ext uri="{9D8B030D-6E8A-4147-A177-3AD203B41FA5}">
                      <a16:colId xmlns:a16="http://schemas.microsoft.com/office/drawing/2014/main" val="1306270080"/>
                    </a:ext>
                  </a:extLst>
                </a:gridCol>
                <a:gridCol w="261079">
                  <a:extLst>
                    <a:ext uri="{9D8B030D-6E8A-4147-A177-3AD203B41FA5}">
                      <a16:colId xmlns:a16="http://schemas.microsoft.com/office/drawing/2014/main" val="913528668"/>
                    </a:ext>
                  </a:extLst>
                </a:gridCol>
                <a:gridCol w="261079">
                  <a:extLst>
                    <a:ext uri="{9D8B030D-6E8A-4147-A177-3AD203B41FA5}">
                      <a16:colId xmlns:a16="http://schemas.microsoft.com/office/drawing/2014/main" val="4212796340"/>
                    </a:ext>
                  </a:extLst>
                </a:gridCol>
                <a:gridCol w="3577547">
                  <a:extLst>
                    <a:ext uri="{9D8B030D-6E8A-4147-A177-3AD203B41FA5}">
                      <a16:colId xmlns:a16="http://schemas.microsoft.com/office/drawing/2014/main" val="2626399366"/>
                    </a:ext>
                  </a:extLst>
                </a:gridCol>
              </a:tblGrid>
              <a:tr h="2596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복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행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판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샘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주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가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&lt; </a:t>
                      </a:r>
                      <a:r>
                        <a:rPr lang="ko-KR" altLang="en-US" sz="1400" dirty="0"/>
                        <a:t>찾아야 할 단어 </a:t>
                      </a:r>
                      <a:r>
                        <a:rPr lang="en-US" altLang="ko-KR" sz="1400" dirty="0"/>
                        <a:t>&gt;</a:t>
                      </a:r>
                    </a:p>
                    <a:p>
                      <a:pPr algn="ctr" latinLnBrk="1"/>
                      <a:endParaRPr lang="en-US" altLang="ko-KR" sz="1400" dirty="0"/>
                    </a:p>
                    <a:p>
                      <a:pPr algn="ctr" latinLnBrk="1"/>
                      <a:r>
                        <a:rPr lang="ko-KR" altLang="en-US" sz="1400" dirty="0"/>
                        <a:t>경청</a:t>
                      </a:r>
                      <a:r>
                        <a:rPr lang="en-US" altLang="ko-KR" sz="1400" dirty="0"/>
                        <a:t>, </a:t>
                      </a:r>
                      <a:r>
                        <a:rPr lang="ko-KR" altLang="en-US" sz="1400" dirty="0"/>
                        <a:t>질서</a:t>
                      </a:r>
                      <a:r>
                        <a:rPr lang="en-US" altLang="ko-KR" sz="1400" dirty="0"/>
                        <a:t>, </a:t>
                      </a:r>
                      <a:r>
                        <a:rPr lang="ko-KR" altLang="en-US" sz="1400" dirty="0"/>
                        <a:t>책임</a:t>
                      </a:r>
                      <a:r>
                        <a:rPr lang="en-US" altLang="ko-KR" sz="1400" dirty="0"/>
                        <a:t>, </a:t>
                      </a:r>
                      <a:r>
                        <a:rPr lang="ko-KR" altLang="en-US" sz="1400" dirty="0"/>
                        <a:t>우정</a:t>
                      </a:r>
                      <a:r>
                        <a:rPr lang="en-US" altLang="ko-KR" sz="1400" dirty="0"/>
                        <a:t>, </a:t>
                      </a:r>
                      <a:r>
                        <a:rPr lang="ko-KR" altLang="en-US" sz="1400" dirty="0"/>
                        <a:t>용서</a:t>
                      </a:r>
                      <a:r>
                        <a:rPr lang="en-US" altLang="ko-KR" sz="1400" dirty="0"/>
                        <a:t>, </a:t>
                      </a:r>
                      <a:r>
                        <a:rPr lang="ko-KR" altLang="en-US" sz="1400" dirty="0"/>
                        <a:t>존중</a:t>
                      </a:r>
                      <a:r>
                        <a:rPr lang="en-US" altLang="ko-KR" sz="1400" dirty="0"/>
                        <a:t>, </a:t>
                      </a:r>
                      <a:r>
                        <a:rPr lang="ko-KR" altLang="en-US" sz="1400" dirty="0"/>
                        <a:t>배려</a:t>
                      </a:r>
                      <a:r>
                        <a:rPr lang="en-US" altLang="ko-KR" sz="1400" dirty="0"/>
                        <a:t>, </a:t>
                      </a:r>
                      <a:r>
                        <a:rPr lang="ko-KR" altLang="en-US" sz="1400" dirty="0"/>
                        <a:t>양보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933770"/>
                  </a:ext>
                </a:extLst>
              </a:tr>
              <a:tr h="2596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천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경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식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인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우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정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126137"/>
                  </a:ext>
                </a:extLst>
              </a:tr>
              <a:tr h="2596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자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청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초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기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사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급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829195"/>
                  </a:ext>
                </a:extLst>
              </a:tr>
              <a:tr h="2596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사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배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부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육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용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정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20492"/>
                  </a:ext>
                </a:extLst>
              </a:tr>
              <a:tr h="2596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마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우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려</a:t>
                      </a:r>
                      <a:endParaRPr lang="ko-KR" altLang="en-US" sz="1200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등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질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서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엄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905904"/>
                  </a:ext>
                </a:extLst>
              </a:tr>
              <a:tr h="2596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존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중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예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이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라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책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임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652262"/>
                  </a:ext>
                </a:extLst>
              </a:tr>
              <a:tr h="25961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순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랑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양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보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정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참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직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9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084638"/>
      </p:ext>
    </p:extLst>
  </p:cSld>
  <p:clrMapOvr>
    <a:masterClrMapping/>
  </p:clrMapOvr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 idx="0"/>
          </p:nvPr>
        </p:nvSpPr>
        <p:spPr>
          <a:xfrm>
            <a:off x="792686" y="433512"/>
            <a:ext cx="4390405" cy="8580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ko-KR" altLang="en-US" sz="2800"/>
              <a:t>규칙 빙고판</a:t>
            </a:r>
            <a:endParaRPr lang="ko-KR" altLang="en-US" sz="2800"/>
          </a:p>
        </p:txBody>
      </p:sp>
      <p:grpSp>
        <p:nvGrpSpPr>
          <p:cNvPr id="17" name="그룹 16"/>
          <p:cNvGrpSpPr/>
          <p:nvPr/>
        </p:nvGrpSpPr>
        <p:grpSpPr>
          <a:xfrm rot="0">
            <a:off x="4954640" y="340891"/>
            <a:ext cx="1354238" cy="898195"/>
            <a:chOff x="5182827" y="340891"/>
            <a:chExt cx="1354238" cy="898195"/>
          </a:xfrm>
        </p:grpSpPr>
        <p:sp>
          <p:nvSpPr>
            <p:cNvPr id="8" name="TextBox 7"/>
            <p:cNvSpPr txBox="1"/>
            <p:nvPr/>
          </p:nvSpPr>
          <p:spPr>
            <a:xfrm>
              <a:off x="5182827" y="340891"/>
              <a:ext cx="1354238" cy="8981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ko-KR" sz="1200"/>
                <a:t>                 </a:t>
              </a:r>
              <a:r>
                <a:rPr lang="ko-KR" altLang="en-US" sz="1200"/>
                <a:t>초등학교</a:t>
              </a:r>
              <a:endParaRPr lang="ko-KR" altLang="en-US" sz="1200"/>
            </a:p>
            <a:p>
              <a:pPr>
                <a:lnSpc>
                  <a:spcPct val="150000"/>
                </a:lnSpc>
                <a:defRPr/>
              </a:pPr>
              <a:r>
                <a:rPr lang="en-US" altLang="ko-KR" sz="1200"/>
                <a:t>   </a:t>
              </a:r>
              <a:r>
                <a:rPr lang="ko-KR" altLang="en-US" sz="1200"/>
                <a:t>학년      반        번</a:t>
              </a:r>
              <a:endParaRPr lang="ko-KR" altLang="en-US" sz="1200"/>
            </a:p>
            <a:p>
              <a:pPr>
                <a:lnSpc>
                  <a:spcPct val="150000"/>
                </a:lnSpc>
                <a:defRPr/>
              </a:pPr>
              <a:r>
                <a:rPr lang="ko-KR" altLang="en-US" sz="1200"/>
                <a:t>이름</a:t>
              </a:r>
              <a:r>
                <a:rPr lang="en-US" altLang="ko-KR" sz="1200"/>
                <a:t>:                       </a:t>
              </a:r>
              <a:endParaRPr lang="ko-KR" altLang="en-US" sz="1200"/>
            </a:p>
          </p:txBody>
        </p:sp>
        <p:cxnSp>
          <p:nvCxnSpPr>
            <p:cNvPr id="10" name="직선 연결선 9"/>
            <p:cNvCxnSpPr/>
            <p:nvPr/>
          </p:nvCxnSpPr>
          <p:spPr>
            <a:xfrm>
              <a:off x="5578997" y="1180618"/>
              <a:ext cx="8738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3" name="그림 12" descr="꽃, 시계이(가) 표시된 사진  자동 생성된 설명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549122" y="862537"/>
            <a:ext cx="578857" cy="578857"/>
          </a:xfrm>
          <a:prstGeom prst="rect">
            <a:avLst/>
          </a:prstGeom>
        </p:spPr>
      </p:pic>
      <p:pic>
        <p:nvPicPr>
          <p:cNvPr id="14" name="그림 13" descr="꽃이(가) 표시된 사진  자동 생성된 설명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5954685" y="434783"/>
            <a:ext cx="980949" cy="980949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207818" y="760884"/>
            <a:ext cx="688440" cy="688440"/>
          </a:xfrm>
          <a:prstGeom prst="rect">
            <a:avLst/>
          </a:prstGeom>
        </p:spPr>
      </p:pic>
      <p:sp>
        <p:nvSpPr>
          <p:cNvPr id="6" name="사각형: 둥근 모서리 5"/>
          <p:cNvSpPr/>
          <p:nvPr/>
        </p:nvSpPr>
        <p:spPr>
          <a:xfrm>
            <a:off x="263670" y="263273"/>
            <a:ext cx="6386512" cy="1093577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fefa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263670" y="1520599"/>
            <a:ext cx="3474028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o-KR" altLang="en-US" sz="1200"/>
              <a:t>● 하나씩 오려 낸 규칙 그림을 섞어서 아래 칸에 붙여주세요</a:t>
            </a:r>
            <a:r>
              <a:rPr lang="en-US" altLang="ko-KR" sz="1200"/>
              <a:t>.</a:t>
            </a:r>
            <a:r>
              <a:rPr lang="ko-KR" altLang="en-US" sz="1200"/>
              <a:t> </a:t>
            </a:r>
            <a:endParaRPr lang="ko-KR" altLang="en-US" sz="1200"/>
          </a:p>
        </p:txBody>
      </p:sp>
      <p:graphicFrame>
        <p:nvGraphicFramePr>
          <p:cNvPr id="19" name="표 19"/>
          <p:cNvGraphicFramePr>
            <a:graphicFrameLocks noGrp="1"/>
          </p:cNvGraphicFramePr>
          <p:nvPr/>
        </p:nvGraphicFramePr>
        <p:xfrm>
          <a:off x="729000" y="1846906"/>
          <a:ext cx="5400000" cy="5400000"/>
        </p:xfrm>
        <a:graphic>
          <a:graphicData uri="http://schemas.openxmlformats.org/drawingml/2006/table">
            <a:tbl>
              <a:tblPr firstRow="1" bandRow="1"/>
              <a:tblGrid>
                <a:gridCol w="1800000"/>
                <a:gridCol w="1800000"/>
                <a:gridCol w="1800000"/>
              </a:tblGrid>
              <a:tr h="1800000">
                <a:tc>
                  <a:txBody>
                    <a:bodyPr vert="horz" lIns="91440" tIns="45720" rIns="91440" bIns="45720" anchor="t" anchorCtr="0"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vert="horz" lIns="91440" tIns="45720" rIns="91440" bIns="45720" anchor="t" anchorCtr="0"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vert="horz" lIns="91440" tIns="45720" rIns="91440" bIns="45720" anchor="t" anchorCtr="0"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0">
                <a:tc>
                  <a:txBody>
                    <a:bodyPr vert="horz" lIns="91440" tIns="45720" rIns="91440" bIns="45720" anchor="t" anchorCtr="0"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vert="horz" lIns="91440" tIns="45720" rIns="91440" bIns="45720" anchor="t" anchorCtr="0"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vert="horz" lIns="91440" tIns="45720" rIns="91440" bIns="45720" anchor="t" anchorCtr="0"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000">
                <a:tc>
                  <a:txBody>
                    <a:bodyPr vert="horz" lIns="91440" tIns="45720" rIns="91440" bIns="45720" anchor="t" anchorCtr="0"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vert="horz" lIns="91440" tIns="45720" rIns="91440" bIns="45720" anchor="t" anchorCtr="0"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vert="horz" lIns="91440" tIns="45720" rIns="91440" bIns="45720" anchor="t" anchorCtr="0"/>
                    <a:p>
                      <a:pPr latinLnBrk="1">
                        <a:defRPr/>
                      </a:pPr>
                      <a:endParaRPr lang="ko-KR" altLang="en-US"/>
                    </a:p>
                  </a:txBody>
                  <a:tcPr marL="91440" marR="9144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63670" y="7451261"/>
            <a:ext cx="547137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o-KR" altLang="en-US" sz="1200"/>
              <a:t>● 규칙 그림을 다 붙인 친구는 아래 문제를 풀어보세요</a:t>
            </a:r>
            <a:r>
              <a:rPr lang="en-US" altLang="ko-KR" sz="1200"/>
              <a:t>. </a:t>
            </a:r>
            <a:r>
              <a:rPr lang="ko-KR" altLang="en-US" sz="1200"/>
              <a:t>우리 반 규칙과 관련된 단어가 숨어있어요</a:t>
            </a:r>
            <a:r>
              <a:rPr lang="en-US" altLang="ko-KR" sz="1200"/>
              <a:t>.</a:t>
            </a:r>
            <a:r>
              <a:rPr lang="ko-KR" altLang="en-US" sz="1200"/>
              <a:t> </a:t>
            </a:r>
            <a:endParaRPr lang="ko-KR" altLang="en-US" sz="1200"/>
          </a:p>
        </p:txBody>
      </p:sp>
      <p:graphicFrame>
        <p:nvGraphicFramePr>
          <p:cNvPr id="23" name="표 23"/>
          <p:cNvGraphicFramePr>
            <a:graphicFrameLocks noGrp="1"/>
          </p:cNvGraphicFramePr>
          <p:nvPr/>
        </p:nvGraphicFramePr>
        <p:xfrm>
          <a:off x="729000" y="7790970"/>
          <a:ext cx="5405100" cy="1817298"/>
        </p:xfrm>
        <a:graphic>
          <a:graphicData uri="http://schemas.openxmlformats.org/drawingml/2006/table">
            <a:tbl>
              <a:tblPr firstRow="1" bandRow="1"/>
              <a:tblGrid>
                <a:gridCol w="261079"/>
                <a:gridCol w="261079"/>
                <a:gridCol w="261079"/>
                <a:gridCol w="261079"/>
                <a:gridCol w="261079"/>
                <a:gridCol w="261079"/>
                <a:gridCol w="261079"/>
                <a:gridCol w="3577547"/>
              </a:tblGrid>
              <a:tr h="259614"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복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행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학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판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샘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주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가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rowSpan="7"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en-US" altLang="ko-KR" sz="1400"/>
                        <a:t>&lt; </a:t>
                      </a:r>
                      <a:r>
                        <a:rPr lang="ko-KR" altLang="en-US" sz="1400"/>
                        <a:t>찾아야 할 단어 </a:t>
                      </a:r>
                      <a:r>
                        <a:rPr lang="en-US" altLang="ko-KR" sz="1400"/>
                        <a:t>&gt;</a:t>
                      </a:r>
                      <a:endParaRPr lang="en-US" altLang="ko-KR" sz="1400"/>
                    </a:p>
                    <a:p>
                      <a:pPr algn="ctr" latinLnBrk="1">
                        <a:defRPr/>
                      </a:pPr>
                      <a:endParaRPr lang="en-US" altLang="ko-KR" sz="1400"/>
                    </a:p>
                    <a:p>
                      <a:pPr algn="ctr" latinLnBrk="1">
                        <a:defRPr/>
                      </a:pPr>
                      <a:r>
                        <a:rPr lang="ko-KR" altLang="en-US" sz="1400"/>
                        <a:t>경청</a:t>
                      </a:r>
                      <a:r>
                        <a:rPr lang="en-US" altLang="ko-KR" sz="1400"/>
                        <a:t>, </a:t>
                      </a:r>
                      <a:r>
                        <a:rPr lang="ko-KR" altLang="en-US" sz="1400"/>
                        <a:t>질서</a:t>
                      </a:r>
                      <a:r>
                        <a:rPr lang="en-US" altLang="ko-KR" sz="1400"/>
                        <a:t>, </a:t>
                      </a:r>
                      <a:r>
                        <a:rPr lang="ko-KR" altLang="en-US" sz="1400"/>
                        <a:t>책임</a:t>
                      </a:r>
                      <a:r>
                        <a:rPr lang="en-US" altLang="ko-KR" sz="1400"/>
                        <a:t>, </a:t>
                      </a:r>
                      <a:r>
                        <a:rPr lang="ko-KR" altLang="en-US" sz="1400"/>
                        <a:t>우정</a:t>
                      </a:r>
                      <a:r>
                        <a:rPr lang="en-US" altLang="ko-KR" sz="1400"/>
                        <a:t>, </a:t>
                      </a:r>
                      <a:r>
                        <a:rPr lang="ko-KR" altLang="en-US" sz="1400"/>
                        <a:t>용서</a:t>
                      </a:r>
                      <a:r>
                        <a:rPr lang="en-US" altLang="ko-KR" sz="1400"/>
                        <a:t>, </a:t>
                      </a:r>
                      <a:r>
                        <a:rPr lang="ko-KR" altLang="en-US" sz="1400"/>
                        <a:t>존중</a:t>
                      </a:r>
                      <a:r>
                        <a:rPr lang="en-US" altLang="ko-KR" sz="1400"/>
                        <a:t>, </a:t>
                      </a:r>
                      <a:r>
                        <a:rPr lang="ko-KR" altLang="en-US" sz="1400"/>
                        <a:t>배려</a:t>
                      </a:r>
                      <a:r>
                        <a:rPr lang="en-US" altLang="ko-KR" sz="1400"/>
                        <a:t>, </a:t>
                      </a:r>
                      <a:r>
                        <a:rPr lang="ko-KR" altLang="en-US" sz="1400"/>
                        <a:t>양보</a:t>
                      </a:r>
                      <a:endParaRPr lang="ko-KR" altLang="en-US" sz="14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</a:tr>
              <a:tr h="259614"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천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>
                          <a:solidFill>
                            <a:srgbClr val="ff0000"/>
                          </a:solidFill>
                        </a:rPr>
                        <a:t>경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식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인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>
                          <a:solidFill>
                            <a:srgbClr val="ff0000"/>
                          </a:solidFill>
                        </a:rPr>
                        <a:t>우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>
                          <a:solidFill>
                            <a:srgbClr val="ff0000"/>
                          </a:solidFill>
                        </a:rPr>
                        <a:t>정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교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 sz="1200"/>
                    </a:p>
                  </a:txBody>
                  <a:tcPr marL="91440" marR="91440"/>
                </a:tc>
              </a:tr>
              <a:tr h="259614"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자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>
                          <a:solidFill>
                            <a:srgbClr val="ff0000"/>
                          </a:solidFill>
                        </a:rPr>
                        <a:t>청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초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기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사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고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급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 sz="1200"/>
                    </a:p>
                  </a:txBody>
                  <a:tcPr marL="91440" marR="91440"/>
                </a:tc>
              </a:tr>
              <a:tr h="259614"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칠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사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>
                          <a:solidFill>
                            <a:srgbClr val="ff0000"/>
                          </a:solidFill>
                        </a:rPr>
                        <a:t>배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부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육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>
                          <a:solidFill>
                            <a:srgbClr val="ff0000"/>
                          </a:solidFill>
                        </a:rPr>
                        <a:t>용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정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 sz="1200"/>
                    </a:p>
                  </a:txBody>
                  <a:tcPr marL="91440" marR="91440"/>
                </a:tc>
              </a:tr>
              <a:tr h="259614"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마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우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>
                          <a:solidFill>
                            <a:srgbClr val="ff0000"/>
                          </a:solidFill>
                        </a:rPr>
                        <a:t>려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등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>
                          <a:solidFill>
                            <a:srgbClr val="ff0000"/>
                          </a:solidFill>
                        </a:rPr>
                        <a:t>질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>
                          <a:solidFill>
                            <a:srgbClr val="ff0000"/>
                          </a:solidFill>
                        </a:rPr>
                        <a:t>서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엄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 sz="1200"/>
                    </a:p>
                  </a:txBody>
                  <a:tcPr marL="91440" marR="91440"/>
                </a:tc>
              </a:tr>
              <a:tr h="259614"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>
                          <a:solidFill>
                            <a:srgbClr val="ff0000"/>
                          </a:solidFill>
                        </a:rPr>
                        <a:t>존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>
                          <a:solidFill>
                            <a:srgbClr val="ff0000"/>
                          </a:solidFill>
                        </a:rPr>
                        <a:t>중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예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이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라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>
                          <a:solidFill>
                            <a:srgbClr val="ff0000"/>
                          </a:solidFill>
                        </a:rPr>
                        <a:t>책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>
                          <a:solidFill>
                            <a:srgbClr val="ff0000"/>
                          </a:solidFill>
                        </a:rPr>
                        <a:t>임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 sz="1200"/>
                    </a:p>
                  </a:txBody>
                  <a:tcPr marL="91440" marR="91440"/>
                </a:tc>
              </a:tr>
              <a:tr h="259614"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순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랑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>
                          <a:solidFill>
                            <a:srgbClr val="ff0000"/>
                          </a:solidFill>
                        </a:rPr>
                        <a:t>양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>
                          <a:solidFill>
                            <a:srgbClr val="ff0000"/>
                          </a:solidFill>
                        </a:rPr>
                        <a:t>보</a:t>
                      </a:r>
                      <a:endParaRPr lang="ko-KR" altLang="en-US" sz="120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정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참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>
                  <a:txBody>
                    <a:bodyPr vert="horz" lIns="0" tIns="0" rIns="0" bIns="0" anchor="ctr" anchorCtr="0"/>
                    <a:p>
                      <a:pPr algn="ctr" latinLnBrk="1">
                        <a:defRPr/>
                      </a:pPr>
                      <a:r>
                        <a:rPr lang="ko-KR" altLang="en-US" sz="1200"/>
                        <a:t>직</a:t>
                      </a:r>
                      <a:endParaRPr lang="ko-KR" altLang="en-US" sz="120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w="med" len="med"/>
                      <a:tailEnd w="med" len="med"/>
                    </a:lnB>
                  </a:tcPr>
                </a:tc>
                <a:tc vMerge="1">
                  <a:txBody>
                    <a:bodyPr/>
                    <a:p>
                      <a:pPr latinLnBrk="1">
                        <a:defRPr/>
                      </a:pPr>
                      <a:endParaRPr lang="ko-KR" altLang="en-US" sz="1200"/>
                    </a:p>
                  </a:txBody>
                  <a:tcPr marL="91440" marR="9144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5">
      <a:majorFont>
        <a:latin typeface="Tmon몬소리 Black"/>
        <a:ea typeface="Tmon몬소리 Black"/>
        <a:cs typeface=""/>
      </a:majorFont>
      <a:minorFont>
        <a:latin typeface="나눔바른펜"/>
        <a:ea typeface="나눔바른펜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255</ep:Words>
  <ep:PresentationFormat>A4 용지(210x297mm)</ep:PresentationFormat>
  <ep:Paragraphs>18</ep:Paragraphs>
  <ep:Slides>3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ep:HeadingPairs>
  <ep:TitlesOfParts>
    <vt:vector size="4" baseType="lpstr">
      <vt:lpstr>Office 테마</vt:lpstr>
      <vt:lpstr>규칙 빙고 활동지</vt:lpstr>
      <vt:lpstr>규칙 빙고판</vt:lpstr>
      <vt:lpstr>규칙 빙고판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2020-02-06T08:13:34.000</dcterms:created>
  <dc:creator>KIM HYEONJI</dc:creator>
  <cp:lastModifiedBy>ralra</cp:lastModifiedBy>
  <dcterms:modified xsi:type="dcterms:W3CDTF">2020-02-10T05:11:10.235</dcterms:modified>
  <cp:revision>8</cp:revision>
  <dc:title>규칙 빙고판</dc:title>
  <cp:version/>
</cp:coreProperties>
</file>