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6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4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2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7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2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8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2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715232" y="0"/>
            <a:ext cx="13716000" cy="6858000"/>
            <a:chOff x="0" y="-25890"/>
            <a:chExt cx="13716000" cy="6858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5890"/>
              <a:ext cx="6858000" cy="6858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000" y="-25890"/>
              <a:ext cx="6858000" cy="6858000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595378" y="1064868"/>
            <a:ext cx="7071185" cy="2314935"/>
            <a:chOff x="2595378" y="1342663"/>
            <a:chExt cx="7071185" cy="231493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" b="99558" l="0" r="99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378" y="1342663"/>
              <a:ext cx="7071185" cy="2314935"/>
            </a:xfrm>
            <a:prstGeom prst="rect">
              <a:avLst/>
            </a:prstGeom>
            <a:effectLst>
              <a:outerShdw blurRad="546100" dist="330200" dir="2700000" algn="tl" rotWithShape="0">
                <a:prstClr val="black">
                  <a:alpha val="63000"/>
                </a:prstClr>
              </a:outerShdw>
            </a:effectLst>
          </p:spPr>
        </p:pic>
        <p:grpSp>
          <p:nvGrpSpPr>
            <p:cNvPr id="12" name="그룹 11"/>
            <p:cNvGrpSpPr/>
            <p:nvPr/>
          </p:nvGrpSpPr>
          <p:grpSpPr>
            <a:xfrm>
              <a:off x="3452191" y="1640840"/>
              <a:ext cx="5357557" cy="1538883"/>
              <a:chOff x="3425741" y="955040"/>
              <a:chExt cx="5357557" cy="15388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25741" y="1478260"/>
                <a:ext cx="53575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6000" dirty="0" smtClean="0">
                    <a:latin typeface="제주한라산" panose="02000300000000000000" pitchFamily="2" charset="-127"/>
                    <a:ea typeface="제주한라산" panose="02000300000000000000" pitchFamily="2" charset="-127"/>
                  </a:rPr>
                  <a:t>단군신화 이야기</a:t>
                </a:r>
                <a:endParaRPr lang="ko-KR" altLang="en-US" sz="6000" dirty="0">
                  <a:latin typeface="제주한라산" panose="02000300000000000000" pitchFamily="2" charset="-127"/>
                  <a:ea typeface="제주한라산" panose="02000300000000000000" pitchFamily="2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62985" y="955040"/>
                <a:ext cx="17475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이순신 Bold" panose="02020603020101020101" pitchFamily="18" charset="-127"/>
                    <a:ea typeface="이순신 Bold" panose="02020603020101020101" pitchFamily="18" charset="-127"/>
                  </a:rPr>
                  <a:t>개천절 맞이</a:t>
                </a:r>
                <a:endParaRPr lang="ko-KR" altLang="en-US" sz="2800" dirty="0">
                  <a:latin typeface="이순신 Bold" panose="02020603020101020101" pitchFamily="18" charset="-127"/>
                  <a:ea typeface="이순신 Bold" panose="02020603020101020101" pitchFamily="18" charset="-127"/>
                </a:endParaRPr>
              </a:p>
            </p:txBody>
          </p:sp>
        </p:grpSp>
      </p:grpSp>
      <p:sp>
        <p:nvSpPr>
          <p:cNvPr id="4" name="직사각형 3"/>
          <p:cNvSpPr/>
          <p:nvPr/>
        </p:nvSpPr>
        <p:spPr>
          <a:xfrm>
            <a:off x="7294269" y="100172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제작</a:t>
            </a:r>
            <a:r>
              <a:rPr lang="en-US" altLang="ko-KR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ⓒ</a:t>
            </a:r>
            <a:r>
              <a:rPr lang="en-US" altLang="ko-KR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김근재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김영화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윤은미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이윤희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최종하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그리고  담임선생님</a:t>
            </a:r>
            <a:endParaRPr lang="en-US" altLang="ko-KR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48" y="5898304"/>
            <a:ext cx="1395920" cy="9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1220665" y="20455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57535" y="22021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5305" y="3429000"/>
            <a:ext cx="6146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선진 문물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특히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청동기 제작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기술을 가진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부족이 다른 곳에서 이주해왔습니다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8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572329" y="163410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48529" y="181356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74282" y="3031569"/>
            <a:ext cx="43572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환웅이 바람을 뜻하는 </a:t>
            </a:r>
            <a:r>
              <a:rPr lang="ko-KR" altLang="en-US" sz="36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풍백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비를 뜻하는 우사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구름을 뜻하는 </a:t>
            </a:r>
            <a:r>
              <a:rPr lang="ko-KR" altLang="en-US" sz="36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운사를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데리고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9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220665" y="20455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7535" y="22021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29979" y="3429000"/>
            <a:ext cx="45768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 사회는 농사 짓는 것을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중요하게 생각했던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농본주의 사회입니다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84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5" y="0"/>
            <a:ext cx="9138085" cy="6858000"/>
          </a:xfrm>
          <a:prstGeom prst="rect">
            <a:avLst/>
          </a:prstGeom>
          <a:solidFill>
            <a:srgbClr val="F9F9F6"/>
          </a:solidFill>
        </p:spPr>
      </p:pic>
      <p:sp>
        <p:nvSpPr>
          <p:cNvPr id="9" name="모서리가 둥근 직사각형 8"/>
          <p:cNvSpPr/>
          <p:nvPr/>
        </p:nvSpPr>
        <p:spPr>
          <a:xfrm>
            <a:off x="68840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6460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8610" y="3429000"/>
            <a:ext cx="23807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곰과 호랑이 중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곰이 사람으로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변했습니다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98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solidFill>
            <a:srgbClr val="F9F9F6"/>
          </a:solidFill>
        </p:spPr>
      </p:pic>
      <p:sp>
        <p:nvSpPr>
          <p:cNvPr id="5" name="모서리가 둥근 직사각형 4"/>
          <p:cNvSpPr/>
          <p:nvPr/>
        </p:nvSpPr>
        <p:spPr>
          <a:xfrm>
            <a:off x="968703" y="164934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5573" y="180594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0857" y="3048000"/>
            <a:ext cx="51459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곰을 수호신으로 믿는 토착 부족과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호랑이를 수호신으로 믿는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부족 간의</a:t>
            </a:r>
            <a:r>
              <a:rPr lang="en-US" altLang="ko-KR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경쟁에서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 부족이 승리했습니다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3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694249" y="21979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70449" y="23774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75928" y="3595449"/>
            <a:ext cx="3797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곰에서 인간이 된 웅녀가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결혼했습니다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9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220665" y="17407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7535" y="18973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16779" y="3124200"/>
            <a:ext cx="50032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선진 문물을 가지고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다른 곳에서 이주해온 부족과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곰을 수호신으로 믿던 토착 부족이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결합했습니다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3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57232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4852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3640" y="3443049"/>
            <a:ext cx="46185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웅녀 사이에서 태어난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단군왕검이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고조선을 세우고 다스렸습니다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9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830265" y="190842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51895" y="206502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5378" y="3291840"/>
            <a:ext cx="744626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하늘에 제를 올리는 제사장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왕검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백성을 다스리는 정치적 지도자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고조선은 제정일치 사회라는 것을 알 수 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 fontAlgn="base"/>
            <a:endParaRPr lang="en-US" altLang="ko-KR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24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제정일치란</a:t>
            </a:r>
            <a:r>
              <a:rPr lang="en-US" altLang="ko-KR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? </a:t>
            </a:r>
            <a:r>
              <a:rPr lang="ko-KR" altLang="en-US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종교와 정치적 권력을 한 사람이 가지고 있음</a:t>
            </a:r>
            <a:r>
              <a:rPr lang="en-US" altLang="ko-KR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4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0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5640" y="888652"/>
            <a:ext cx="4785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 나라를 다스리는 환인에게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이라는 아들이 있었습니다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인간 세상으로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내려가고 싶어 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바람</a:t>
            </a:r>
            <a:r>
              <a:rPr lang="en-US" altLang="ko-KR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비</a:t>
            </a:r>
            <a:r>
              <a:rPr lang="en-US" altLang="ko-KR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구름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다스리는 신하와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무리 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3000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여명을 이끌고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태백산 꼭대기에 있는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신단수 아래로 내려왔습니다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그곳을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신시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라 부르고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인간을 다스리기 시작했습니다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7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8160" cy="686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5800" y="2433806"/>
            <a:ext cx="47853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그러던 어느 날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</a:t>
            </a:r>
          </a:p>
          <a:p>
            <a:pPr algn="ctr"/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과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호랑이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 환웅을 찾아와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사람이 되게 해 달라고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빌었습니다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2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6120" y="2090172"/>
            <a:ext cx="478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그들에게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쑥과 마늘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 주며 말했습니다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“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 쑥과 마늘을 먹고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100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일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동안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햇빛을 보지 않도록 하여라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그러면 사람이 될 것이다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6109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3240" cy="687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1840" y="1697682"/>
            <a:ext cx="4785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곰과 호랑이는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쑥과 마늘을 가지고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어두운 동굴로 들어갔습니다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그러나 호랑이는 결국 참지 못하고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뛰쳐나가고 말았습니다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하지만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은 잘 참아 내어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21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일 만에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여자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로 변했습니다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33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5640" y="2736502"/>
            <a:ext cx="478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여자가 된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은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결혼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하여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en-US" altLang="ko-KR" sz="4000" dirty="0" smtClean="0">
              <a:solidFill>
                <a:schemeClr val="accent1">
                  <a:lumMod val="7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자식을 낳았는데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 사람이 바로 </a:t>
            </a:r>
            <a:r>
              <a:rPr lang="ko-KR" altLang="en-US" sz="4000" dirty="0" err="1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입니다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85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3240" cy="687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0880" y="2559457"/>
            <a:ext cx="478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단군왕검은 자라서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4000" dirty="0" err="1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아사달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도읍으로 정하고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나라를 세워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조선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이라 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2560" y="29765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조선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6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715232" y="0"/>
            <a:ext cx="13716000" cy="6858000"/>
            <a:chOff x="0" y="-25890"/>
            <a:chExt cx="13716000" cy="6858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5890"/>
              <a:ext cx="6858000" cy="6858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000" y="-25890"/>
              <a:ext cx="6858000" cy="6858000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234" y="-1"/>
            <a:ext cx="6858001" cy="685800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838450" y="1439296"/>
            <a:ext cx="6629400" cy="1819275"/>
            <a:chOff x="2838450" y="1439296"/>
            <a:chExt cx="6629400" cy="18192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" b="99558" l="0" r="99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1439296"/>
              <a:ext cx="6629400" cy="1819275"/>
            </a:xfrm>
            <a:prstGeom prst="rect">
              <a:avLst/>
            </a:prstGeom>
            <a:effectLst>
              <a:outerShdw blurRad="546100" dist="330200" dir="2700000" algn="tl" rotWithShape="0">
                <a:prstClr val="black">
                  <a:alpha val="63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777376" y="1710670"/>
              <a:ext cx="47307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smtClean="0">
                  <a:latin typeface="제주한라산" panose="02000300000000000000" pitchFamily="2" charset="-127"/>
                  <a:ea typeface="제주한라산" panose="02000300000000000000" pitchFamily="2" charset="-127"/>
                </a:rPr>
                <a:t>단군신화</a:t>
              </a:r>
              <a:endParaRPr lang="en-US" altLang="ko-KR" sz="4000" dirty="0" smtClean="0">
                <a:latin typeface="제주한라산" panose="02000300000000000000" pitchFamily="2" charset="-127"/>
                <a:ea typeface="제주한라산" panose="02000300000000000000" pitchFamily="2" charset="-127"/>
              </a:endParaRPr>
            </a:p>
            <a:p>
              <a:pPr algn="ctr"/>
              <a:r>
                <a:rPr lang="ko-KR" altLang="en-US" sz="3200" dirty="0" smtClean="0">
                  <a:latin typeface="제주한라산" panose="02000300000000000000" pitchFamily="2" charset="-127"/>
                  <a:ea typeface="제주한라산" panose="02000300000000000000" pitchFamily="2" charset="-127"/>
                </a:rPr>
                <a:t>그 속에 담긴 의의를 찾아서</a:t>
              </a:r>
              <a:endParaRPr lang="ko-KR" altLang="en-US" sz="3200" dirty="0">
                <a:latin typeface="제주한라산" panose="02000300000000000000" pitchFamily="2" charset="-127"/>
                <a:ea typeface="제주한라산" panose="02000300000000000000" pitchFamily="2" charset="-127"/>
              </a:endParaRPr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848" y="5898304"/>
            <a:ext cx="1395920" cy="9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57232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0878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4852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3172" y="3443049"/>
            <a:ext cx="4259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하늘에서 환웅이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무리를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이끌고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7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302</Words>
  <Application>Microsoft Office PowerPoint</Application>
  <PresentationFormat>와이드스크린</PresentationFormat>
  <Paragraphs>82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궁서</vt:lpstr>
      <vt:lpstr>맑은 고딕</vt:lpstr>
      <vt:lpstr>배달의민족 도현</vt:lpstr>
      <vt:lpstr>배달의민족 연성</vt:lpstr>
      <vt:lpstr>배달의민족 주아</vt:lpstr>
      <vt:lpstr>이순신 Bold</vt:lpstr>
      <vt:lpstr>제주한라산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16</cp:revision>
  <dcterms:created xsi:type="dcterms:W3CDTF">2017-09-23T13:52:25Z</dcterms:created>
  <dcterms:modified xsi:type="dcterms:W3CDTF">2017-09-23T18:25:44Z</dcterms:modified>
</cp:coreProperties>
</file>