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2" r:id="rId2"/>
    <p:sldId id="319" r:id="rId3"/>
    <p:sldId id="268" r:id="rId4"/>
    <p:sldId id="305" r:id="rId5"/>
    <p:sldId id="306" r:id="rId6"/>
    <p:sldId id="308" r:id="rId7"/>
    <p:sldId id="307" r:id="rId8"/>
    <p:sldId id="309" r:id="rId9"/>
    <p:sldId id="310" r:id="rId10"/>
    <p:sldId id="320" r:id="rId11"/>
    <p:sldId id="312" r:id="rId12"/>
    <p:sldId id="313" r:id="rId13"/>
    <p:sldId id="314" r:id="rId14"/>
    <p:sldId id="315" r:id="rId15"/>
    <p:sldId id="316" r:id="rId16"/>
    <p:sldId id="297" r:id="rId17"/>
    <p:sldId id="317" r:id="rId18"/>
    <p:sldId id="318" r:id="rId19"/>
  </p:sldIdLst>
  <p:sldSz cx="12192000" cy="6858000"/>
  <p:notesSz cx="6858000" cy="9144000"/>
  <p:embeddedFontLst>
    <p:embeddedFont>
      <p:font typeface="Tmon몬소리 Black" panose="02000A03000000000000" pitchFamily="2" charset="-127"/>
      <p:bold r:id="rId21"/>
    </p:embeddedFont>
    <p:embeddedFont>
      <p:font typeface="나눔바른펜" panose="020B0503000000000000" pitchFamily="50" charset="-127"/>
      <p:regular r:id="rId22"/>
      <p:bold r:id="rId23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D"/>
    <a:srgbClr val="E7F7FF"/>
    <a:srgbClr val="E7FFB3"/>
    <a:srgbClr val="A8DC54"/>
    <a:srgbClr val="F9F9F9"/>
    <a:srgbClr val="F2F2F2"/>
    <a:srgbClr val="FEFA74"/>
    <a:srgbClr val="FFB1AF"/>
    <a:srgbClr val="E2D3F0"/>
    <a:srgbClr val="DB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2" autoAdjust="0"/>
    <p:restoredTop sz="86703" autoAdjust="0"/>
  </p:normalViewPr>
  <p:slideViewPr>
    <p:cSldViewPr snapToGrid="0">
      <p:cViewPr varScale="1">
        <p:scale>
          <a:sx n="58" d="100"/>
          <a:sy n="58" d="100"/>
        </p:scale>
        <p:origin x="8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709D2-A54F-4C45-A504-1415052B0339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DBE71-D71B-4724-AD3B-CD8D33816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86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신나는 배경음악이 깔리면 더더욱 재밌어요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추천 유튜브 </a:t>
            </a:r>
            <a:r>
              <a:rPr lang="en-US" altLang="ko-KR" dirty="0"/>
              <a:t>Hawaii five – O theme song (https://youtu.be/qdPLUzKgWoc)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DBE71-D71B-4724-AD3B-CD8D338166C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76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60E32-31D3-4EFE-86E8-AC509E864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9C283D-99A4-4F18-A3C9-A150EB6F4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CCD061-2EFE-4987-A51D-8470105E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FC5BE3-98C9-4CF8-9756-D15367C1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4740A3-9389-483B-916F-9461DA92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16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C98F4-C3B0-4754-AC18-A87B53E3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B72AA17-F7A1-43EE-B17D-B4C43B79F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8343F1-492C-4218-A741-7ED3F1D6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1167E7-CD90-4113-B636-FAF10CA1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E1A76-1725-42FB-8B30-7EF6400C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09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7EF2146-44D8-4931-B293-4C31F8F48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600E22-FF47-4173-B067-8F98B2C3F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096E24-4AC3-4FBA-B234-99B37580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377B98-55A6-4393-87F8-363ABB01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FE3F55-9325-4985-B569-2D836768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80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EBCD7B-D0A9-414E-BB68-9632558B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1097EE-7648-426F-AB27-F3890EA5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C6DA3E-9192-43F8-B9CF-51E5EDFA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DE577B-C797-4EC5-B1CC-9599DEAD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B02A7E-D18A-41E6-BD11-5A4B31B2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66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D20BAA-133C-4C69-B77A-625630C9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456449-37EC-4357-9F5B-AEB0E0C14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FD0190-BD8C-4D63-B517-71A24211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E1D412-95BC-40E6-BD91-D137751A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FEF082-C9F1-4793-ABB6-B8357F5F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75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62F558-B32F-428C-BF4E-AF865633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54B104-AD2B-4E80-8733-1373A248B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89DE28-0BDC-4CD8-B35D-EF30018F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78B9C4-40F3-4251-850B-23CA4615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64E578-E3E5-4BE3-A77D-7A228CD1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DC0068-0488-44C9-B5DB-4F0D1436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9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E5A17B-E6A1-48C9-8244-23F55D5F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AAD729-48EA-44E3-90A3-30F7DAE4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8D7090-04ED-4974-BC34-4689C4CAC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3F4A1A-952F-4E5C-AFF6-B1C2CA158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3FE94DA-68F4-447C-9676-60703550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0A0EE4B-B369-463A-B05E-C06CD19E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0BE7E9-99CE-468A-82CA-394B1A46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762C229-9CBE-41D3-BC66-5634899E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98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E3C8D-5031-458D-B292-7EE5FE6B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E41281F-02B6-425C-AF10-C38CDF8E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86DA3C-2C6B-4767-BEDA-8ADAFD45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518F68-6738-4A3A-87B6-3B622AF4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7268D02-63C0-4510-B955-573ACB5F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B32D4F7-2ED0-46B9-B6A3-950354E8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5930BD-64A9-4776-B21C-880C7380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37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8DA397-E411-40D4-A13E-B81E323F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242E01-7A02-4D1A-97B2-C5B5A93F5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FD3A3B-2F7D-4CF7-B320-074E0A44B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1744CC-EE5D-4E20-B455-B4746BAA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73B254-3ECE-4BFA-B55C-E24ADB1A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13D4F2-D5BE-4DC8-A7F8-2199819F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4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61008B-2E3D-435C-AB82-594670FB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33071DC-9A8C-4434-9F2C-211893A98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EA0E20-C9EB-4FB8-BE4E-DD5839DEC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05AE7D-1CEA-4335-9E7E-D3312CAD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C1CE64-15F5-41CF-8153-BD811665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C8818E-5AAA-45B3-94DF-4ECF6BA7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54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88A4133-8856-4EC9-AF86-771F39F9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4A644B-9A14-40BE-A4F2-29DCEEBE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9E8666-AADF-4317-9CDA-BF10E6022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CBD4-C9A4-4BE7-A7F2-3BC54176CEA5}" type="datetimeFigureOut">
              <a:rPr lang="ko-KR" altLang="en-US" smtClean="0"/>
              <a:t>2020-02-15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7FFFB3-D06D-4A2F-8D9F-1B9F2C85C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F54683-0539-4C8A-9B9C-8F1C2DC23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9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14.xml"/><Relationship Id="rId5" Type="http://schemas.openxmlformats.org/officeDocument/2006/relationships/image" Target="../media/image5.png"/><Relationship Id="rId10" Type="http://schemas.openxmlformats.org/officeDocument/2006/relationships/slide" Target="slide13.xml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12.xml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1FFE62A-D563-4C40-9966-9EBD909F1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05AC8A0C-C52A-4746-A3A2-31292000BD92}"/>
              </a:ext>
            </a:extLst>
          </p:cNvPr>
          <p:cNvSpPr/>
          <p:nvPr/>
        </p:nvSpPr>
        <p:spPr>
          <a:xfrm>
            <a:off x="559904" y="341523"/>
            <a:ext cx="7593496" cy="6244697"/>
          </a:xfrm>
          <a:prstGeom prst="wedgeEllipseCallout">
            <a:avLst>
              <a:gd name="adj1" fmla="val 52805"/>
              <a:gd name="adj2" fmla="val 39015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9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9" name="그림 18" descr="시계이(가) 표시된 사진&#10;&#10;자동 생성된 설명">
            <a:extLst>
              <a:ext uri="{FF2B5EF4-FFF2-40B4-BE49-F238E27FC236}">
                <a16:creationId xmlns:a16="http://schemas.microsoft.com/office/drawing/2014/main" id="{E0A9F11B-7CEC-4ABD-8769-D38217469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2457450"/>
            <a:ext cx="4400550" cy="440055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2193CB1-DEE2-484D-A85B-9F6BE70AA20B}"/>
              </a:ext>
            </a:extLst>
          </p:cNvPr>
          <p:cNvSpPr/>
          <p:nvPr/>
        </p:nvSpPr>
        <p:spPr>
          <a:xfrm>
            <a:off x="1303751" y="1423547"/>
            <a:ext cx="6096000" cy="40109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6000" dirty="0">
                <a:latin typeface="+mj-ea"/>
                <a:ea typeface="+mj-ea"/>
              </a:rPr>
              <a:t>공동체를 위한</a:t>
            </a:r>
            <a:endParaRPr lang="en-US" altLang="ko-KR" sz="6000" dirty="0">
              <a:latin typeface="+mj-ea"/>
              <a:ea typeface="+mj-ea"/>
            </a:endParaRPr>
          </a:p>
          <a:p>
            <a:pPr algn="ctr">
              <a:lnSpc>
                <a:spcPct val="130000"/>
              </a:lnSpc>
            </a:pPr>
            <a:r>
              <a:rPr lang="ko-KR" altLang="en-US" sz="9600" dirty="0">
                <a:latin typeface="+mj-ea"/>
                <a:ea typeface="+mj-ea"/>
              </a:rPr>
              <a:t>교실놀이</a:t>
            </a:r>
            <a:endParaRPr lang="en-US" altLang="ko-KR" sz="9600" dirty="0">
              <a:latin typeface="+mj-ea"/>
              <a:ea typeface="+mj-ea"/>
            </a:endParaRPr>
          </a:p>
          <a:p>
            <a:pPr algn="ctr">
              <a:lnSpc>
                <a:spcPct val="130000"/>
              </a:lnSpc>
            </a:pPr>
            <a:endParaRPr lang="en-US" altLang="ko-KR" sz="1000" dirty="0"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ko-KR" sz="3200" dirty="0">
                <a:latin typeface="+mn-ea"/>
              </a:rPr>
              <a:t>- </a:t>
            </a:r>
            <a:r>
              <a:rPr lang="ko-KR" altLang="en-US" sz="3200" dirty="0">
                <a:latin typeface="+mn-ea"/>
              </a:rPr>
              <a:t>놀이하며 배려와 협동을 키워요</a:t>
            </a:r>
            <a:r>
              <a:rPr lang="en-US" altLang="ko-KR" sz="3200" dirty="0">
                <a:latin typeface="+mn-ea"/>
              </a:rPr>
              <a:t>. -</a:t>
            </a:r>
            <a:endParaRPr lang="ko-KR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350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54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먼저 생각해보아요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99DAC30-951D-4B4E-AEEB-9F3D333F8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6" name="그림 25" descr="조류이(가) 표시된 사진&#10;&#10;자동 생성된 설명">
            <a:extLst>
              <a:ext uri="{FF2B5EF4-FFF2-40B4-BE49-F238E27FC236}">
                <a16:creationId xmlns:a16="http://schemas.microsoft.com/office/drawing/2014/main" id="{FAA9F4ED-B1DC-4C7E-985A-370238EC4E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7" name="그림 26" descr="표지판이(가) 표시된 사진&#10;&#10;자동 생성된 설명">
            <a:extLst>
              <a:ext uri="{FF2B5EF4-FFF2-40B4-BE49-F238E27FC236}">
                <a16:creationId xmlns:a16="http://schemas.microsoft.com/office/drawing/2014/main" id="{7467200B-1D9F-41B1-B681-26A553A436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3" name="그림 22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4E15EFB8-3119-4699-8F04-F908F9FFE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867C1B2C-F768-403F-9CDF-03DCAEDC28D9}"/>
              </a:ext>
            </a:extLst>
          </p:cNvPr>
          <p:cNvSpPr/>
          <p:nvPr/>
        </p:nvSpPr>
        <p:spPr>
          <a:xfrm>
            <a:off x="397565" y="1479286"/>
            <a:ext cx="5433131" cy="850547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BF522C-BE6C-49FA-8DED-083293319945}"/>
              </a:ext>
            </a:extLst>
          </p:cNvPr>
          <p:cNvSpPr txBox="1"/>
          <p:nvPr/>
        </p:nvSpPr>
        <p:spPr>
          <a:xfrm>
            <a:off x="848661" y="1534476"/>
            <a:ext cx="4564070" cy="689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3200" b="1" dirty="0"/>
              <a:t>Q. </a:t>
            </a:r>
            <a:r>
              <a:rPr lang="ko-KR" altLang="en-US" sz="3200" b="1" dirty="0"/>
              <a:t>교실놀이는 왜 하는 걸까요</a:t>
            </a:r>
            <a:r>
              <a:rPr lang="en-US" altLang="ko-KR" sz="3200" b="1" dirty="0"/>
              <a:t>?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5A6FEBDA-DC1C-4FCB-8938-C23A992E72C2}"/>
              </a:ext>
            </a:extLst>
          </p:cNvPr>
          <p:cNvSpPr/>
          <p:nvPr/>
        </p:nvSpPr>
        <p:spPr>
          <a:xfrm>
            <a:off x="6361306" y="1479287"/>
            <a:ext cx="5433131" cy="850548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0B1C41-7F5B-472D-BE3D-B8A9B054DE17}"/>
              </a:ext>
            </a:extLst>
          </p:cNvPr>
          <p:cNvSpPr txBox="1"/>
          <p:nvPr/>
        </p:nvSpPr>
        <p:spPr>
          <a:xfrm>
            <a:off x="6652367" y="1534476"/>
            <a:ext cx="4851008" cy="689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3200" b="1" dirty="0"/>
              <a:t>Q. </a:t>
            </a:r>
            <a:r>
              <a:rPr lang="ko-KR" altLang="en-US" sz="3200" b="1" dirty="0"/>
              <a:t>이기고 지는 것이 중요할까요</a:t>
            </a:r>
            <a:r>
              <a:rPr lang="en-US" altLang="ko-KR" sz="3200" b="1" dirty="0"/>
              <a:t>?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074CA304-F765-4660-9A2D-1B8868751635}"/>
              </a:ext>
            </a:extLst>
          </p:cNvPr>
          <p:cNvSpPr/>
          <p:nvPr/>
        </p:nvSpPr>
        <p:spPr>
          <a:xfrm>
            <a:off x="397565" y="2549105"/>
            <a:ext cx="5433131" cy="3316835"/>
          </a:xfrm>
          <a:prstGeom prst="roundRect">
            <a:avLst>
              <a:gd name="adj" fmla="val 8959"/>
            </a:avLst>
          </a:prstGeom>
          <a:solidFill>
            <a:schemeClr val="bg1"/>
          </a:solidFill>
          <a:ln w="76200">
            <a:solidFill>
              <a:srgbClr val="E7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3200" dirty="0">
                <a:solidFill>
                  <a:schemeClr val="tx1"/>
                </a:solidFill>
              </a:rPr>
              <a:t>재미로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3200" dirty="0">
                <a:solidFill>
                  <a:schemeClr val="tx1"/>
                </a:solidFill>
              </a:rPr>
              <a:t>놀기 위해서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3200" dirty="0">
                <a:solidFill>
                  <a:schemeClr val="tx1"/>
                </a:solidFill>
              </a:rPr>
              <a:t>협동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존중</a:t>
            </a:r>
            <a:r>
              <a:rPr lang="en-US" altLang="ko-KR" sz="3200" dirty="0">
                <a:solidFill>
                  <a:schemeClr val="tx1"/>
                </a:solidFill>
              </a:rPr>
              <a:t>, </a:t>
            </a:r>
            <a:r>
              <a:rPr lang="ko-KR" altLang="en-US" sz="3200" dirty="0">
                <a:solidFill>
                  <a:schemeClr val="tx1"/>
                </a:solidFill>
              </a:rPr>
              <a:t>배려를 배우려고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C6B17A6F-509E-4D45-BA18-F0B9B06ECB58}"/>
              </a:ext>
            </a:extLst>
          </p:cNvPr>
          <p:cNvSpPr/>
          <p:nvPr/>
        </p:nvSpPr>
        <p:spPr>
          <a:xfrm>
            <a:off x="6361304" y="2549105"/>
            <a:ext cx="5433131" cy="3316835"/>
          </a:xfrm>
          <a:prstGeom prst="roundRect">
            <a:avLst>
              <a:gd name="adj" fmla="val 8959"/>
            </a:avLst>
          </a:prstGeom>
          <a:solidFill>
            <a:schemeClr val="bg1"/>
          </a:solidFill>
          <a:ln w="76200">
            <a:solidFill>
              <a:srgbClr val="E7F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3200" dirty="0">
                <a:solidFill>
                  <a:schemeClr val="tx1"/>
                </a:solidFill>
              </a:rPr>
              <a:t>이기는 것이 가장 중요하다</a:t>
            </a:r>
            <a:r>
              <a:rPr lang="en-US" altLang="ko-KR" sz="32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ko-KR" altLang="en-US" sz="3200" dirty="0">
                <a:solidFill>
                  <a:schemeClr val="tx1"/>
                </a:solidFill>
              </a:rPr>
              <a:t>승패보다 중요한 것은 다 함께</a:t>
            </a:r>
            <a:endParaRPr lang="en-US" altLang="ko-KR" sz="32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3200" dirty="0">
                <a:solidFill>
                  <a:schemeClr val="tx1"/>
                </a:solidFill>
              </a:rPr>
              <a:t>   </a:t>
            </a:r>
            <a:r>
              <a:rPr lang="ko-KR" altLang="en-US" sz="3200" dirty="0">
                <a:solidFill>
                  <a:schemeClr val="tx1"/>
                </a:solidFill>
              </a:rPr>
              <a:t>협력하는 것이다</a:t>
            </a:r>
            <a:r>
              <a:rPr lang="en-US" altLang="ko-KR" sz="3200" dirty="0">
                <a:solidFill>
                  <a:schemeClr val="tx1"/>
                </a:solidFill>
              </a:rPr>
              <a:t>.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C709287-9DCE-4AA4-BD53-59D0976D13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4481536"/>
            <a:ext cx="1384404" cy="138440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11C7FDBA-927A-47D5-AD0B-A6B55DA636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65" y="3524516"/>
            <a:ext cx="1384404" cy="13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54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먼저 생각해보아요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99DAC30-951D-4B4E-AEEB-9F3D333F8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6" name="그림 25" descr="조류이(가) 표시된 사진&#10;&#10;자동 생성된 설명">
            <a:extLst>
              <a:ext uri="{FF2B5EF4-FFF2-40B4-BE49-F238E27FC236}">
                <a16:creationId xmlns:a16="http://schemas.microsoft.com/office/drawing/2014/main" id="{FAA9F4ED-B1DC-4C7E-985A-370238EC4E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7" name="그림 26" descr="표지판이(가) 표시된 사진&#10;&#10;자동 생성된 설명">
            <a:extLst>
              <a:ext uri="{FF2B5EF4-FFF2-40B4-BE49-F238E27FC236}">
                <a16:creationId xmlns:a16="http://schemas.microsoft.com/office/drawing/2014/main" id="{7467200B-1D9F-41B1-B681-26A553A436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23" name="그림 22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4E15EFB8-3119-4699-8F04-F908F9FFE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FACF11-0CBB-4999-82FD-4CA54E6C869B}"/>
              </a:ext>
            </a:extLst>
          </p:cNvPr>
          <p:cNvSpPr txBox="1"/>
          <p:nvPr/>
        </p:nvSpPr>
        <p:spPr>
          <a:xfrm>
            <a:off x="2428183" y="1517346"/>
            <a:ext cx="7335663" cy="2481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dirty="0">
                <a:latin typeface="+mj-ea"/>
                <a:ea typeface="+mj-ea"/>
              </a:rPr>
              <a:t>마음가짐이 준비되었다면</a:t>
            </a:r>
            <a:endParaRPr lang="en-US" altLang="ko-KR" sz="5400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dirty="0">
                <a:latin typeface="+mj-ea"/>
                <a:ea typeface="+mj-ea"/>
              </a:rPr>
              <a:t>교실놀이를 골라보아요</a:t>
            </a:r>
            <a:r>
              <a:rPr lang="en-US" altLang="ko-KR" sz="5400" dirty="0">
                <a:latin typeface="+mj-ea"/>
                <a:ea typeface="+mj-ea"/>
              </a:rPr>
              <a:t>!</a:t>
            </a:r>
            <a:endParaRPr lang="ko-KR" altLang="en-US" sz="5400" dirty="0">
              <a:latin typeface="+mj-ea"/>
              <a:ea typeface="+mj-ea"/>
            </a:endParaRPr>
          </a:p>
        </p:txBody>
      </p:sp>
      <p:sp>
        <p:nvSpPr>
          <p:cNvPr id="21" name="직사각형 20">
            <a:hlinkClick r:id="rId10" action="ppaction://hlinksldjump"/>
            <a:extLst>
              <a:ext uri="{FF2B5EF4-FFF2-40B4-BE49-F238E27FC236}">
                <a16:creationId xmlns:a16="http://schemas.microsoft.com/office/drawing/2014/main" id="{C77BC16F-DA68-451E-94DA-E6FC279097D4}"/>
              </a:ext>
            </a:extLst>
          </p:cNvPr>
          <p:cNvSpPr/>
          <p:nvPr/>
        </p:nvSpPr>
        <p:spPr>
          <a:xfrm>
            <a:off x="2768762" y="4347220"/>
            <a:ext cx="1789800" cy="1789800"/>
          </a:xfrm>
          <a:prstGeom prst="rect">
            <a:avLst/>
          </a:prstGeom>
          <a:solidFill>
            <a:srgbClr val="FFFF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endParaRPr lang="ko-KR" altLang="en-US" sz="6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2" name="직사각형 21">
            <a:hlinkClick r:id="rId11" action="ppaction://hlinksldjump"/>
            <a:extLst>
              <a:ext uri="{FF2B5EF4-FFF2-40B4-BE49-F238E27FC236}">
                <a16:creationId xmlns:a16="http://schemas.microsoft.com/office/drawing/2014/main" id="{9C47F67C-1B9A-452C-8655-C33AB9677710}"/>
              </a:ext>
            </a:extLst>
          </p:cNvPr>
          <p:cNvSpPr/>
          <p:nvPr/>
        </p:nvSpPr>
        <p:spPr>
          <a:xfrm>
            <a:off x="5187064" y="4347220"/>
            <a:ext cx="1789800" cy="1789800"/>
          </a:xfrm>
          <a:prstGeom prst="rect">
            <a:avLst/>
          </a:prstGeom>
          <a:solidFill>
            <a:srgbClr val="FFFF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endParaRPr lang="ko-KR" altLang="en-US" sz="6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4" name="직사각형 33">
            <a:hlinkClick r:id="rId12" action="ppaction://hlinksldjump"/>
            <a:extLst>
              <a:ext uri="{FF2B5EF4-FFF2-40B4-BE49-F238E27FC236}">
                <a16:creationId xmlns:a16="http://schemas.microsoft.com/office/drawing/2014/main" id="{29A4437C-7C24-4140-B63F-1C9F87D7B1AF}"/>
              </a:ext>
            </a:extLst>
          </p:cNvPr>
          <p:cNvSpPr/>
          <p:nvPr/>
        </p:nvSpPr>
        <p:spPr>
          <a:xfrm>
            <a:off x="7605366" y="4347220"/>
            <a:ext cx="1789800" cy="1789800"/>
          </a:xfrm>
          <a:prstGeom prst="rect">
            <a:avLst/>
          </a:prstGeom>
          <a:solidFill>
            <a:srgbClr val="FFFF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endParaRPr lang="ko-KR" altLang="en-US" sz="6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14631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사각형: 둥근 모서리 29">
            <a:hlinkClick r:id="rId2" action="ppaction://hlinksldjump"/>
            <a:extLst>
              <a:ext uri="{FF2B5EF4-FFF2-40B4-BE49-F238E27FC236}">
                <a16:creationId xmlns:a16="http://schemas.microsoft.com/office/drawing/2014/main" id="{03DCF0EF-6041-4D93-B91D-5A6BF678BBEA}"/>
              </a:ext>
            </a:extLst>
          </p:cNvPr>
          <p:cNvSpPr/>
          <p:nvPr/>
        </p:nvSpPr>
        <p:spPr>
          <a:xfrm>
            <a:off x="9870511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놀이 뽑기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504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큰 바람이 불어</a:t>
            </a:r>
            <a:r>
              <a:rPr lang="en-US" altLang="ko-KR" dirty="0"/>
              <a:t>~!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23" name="그림 22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4E15EFB8-3119-4699-8F04-F908F9FFEF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DAA0813D-FA12-415C-AC15-9DDE405480A8}"/>
              </a:ext>
            </a:extLst>
          </p:cNvPr>
          <p:cNvSpPr/>
          <p:nvPr/>
        </p:nvSpPr>
        <p:spPr>
          <a:xfrm>
            <a:off x="397565" y="1525780"/>
            <a:ext cx="11396869" cy="4747564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13CFD2-6C77-4470-9F45-AD583F7CA786}"/>
              </a:ext>
            </a:extLst>
          </p:cNvPr>
          <p:cNvSpPr txBox="1"/>
          <p:nvPr/>
        </p:nvSpPr>
        <p:spPr>
          <a:xfrm>
            <a:off x="657919" y="1904080"/>
            <a:ext cx="6551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/>
              <a:t>교실 가운데 동그랗게 의자만 두고 앉아요</a:t>
            </a:r>
            <a:r>
              <a:rPr lang="en-US" altLang="ko-KR" sz="32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5B957-780B-4CEA-9C05-A97B5191EA24}"/>
              </a:ext>
            </a:extLst>
          </p:cNvPr>
          <p:cNvSpPr txBox="1"/>
          <p:nvPr/>
        </p:nvSpPr>
        <p:spPr>
          <a:xfrm>
            <a:off x="657919" y="2717093"/>
            <a:ext cx="6354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2. </a:t>
            </a:r>
            <a:r>
              <a:rPr lang="ko-KR" altLang="en-US" sz="3200" dirty="0"/>
              <a:t>술래를 정하고</a:t>
            </a:r>
            <a:r>
              <a:rPr lang="en-US" altLang="ko-KR" sz="3200" dirty="0"/>
              <a:t>, </a:t>
            </a:r>
            <a:r>
              <a:rPr lang="ko-KR" altLang="en-US" sz="3200" dirty="0"/>
              <a:t>의자 하나를 밖으로 빼요</a:t>
            </a:r>
            <a:r>
              <a:rPr lang="en-US" altLang="ko-KR" sz="32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006F36-932B-4F26-B6A5-D840BCE09E83}"/>
              </a:ext>
            </a:extLst>
          </p:cNvPr>
          <p:cNvSpPr txBox="1"/>
          <p:nvPr/>
        </p:nvSpPr>
        <p:spPr>
          <a:xfrm>
            <a:off x="657919" y="3530106"/>
            <a:ext cx="8743099" cy="1182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3. </a:t>
            </a:r>
            <a:r>
              <a:rPr lang="ko-KR" altLang="en-US" sz="3200" dirty="0"/>
              <a:t>모두가 </a:t>
            </a:r>
            <a:r>
              <a:rPr lang="en-US" altLang="ko-KR" sz="3200" dirty="0"/>
              <a:t>“</a:t>
            </a:r>
            <a:r>
              <a:rPr lang="ko-KR" altLang="en-US" sz="3200" dirty="0"/>
              <a:t>큰 바람이 불어</a:t>
            </a:r>
            <a:r>
              <a:rPr lang="en-US" altLang="ko-KR" sz="3200" dirty="0"/>
              <a:t>~”</a:t>
            </a:r>
            <a:r>
              <a:rPr lang="ko-KR" altLang="en-US" sz="3200" dirty="0"/>
              <a:t>라고 팔을 흔들며 구호를 주면</a:t>
            </a:r>
            <a:r>
              <a:rPr lang="en-US" altLang="ko-KR" sz="3200" dirty="0"/>
              <a:t>,</a:t>
            </a:r>
          </a:p>
          <a:p>
            <a:pPr>
              <a:lnSpc>
                <a:spcPct val="130000"/>
              </a:lnSpc>
            </a:pPr>
            <a:r>
              <a:rPr lang="en-US" altLang="ko-KR" sz="3200" dirty="0"/>
              <a:t>   </a:t>
            </a:r>
            <a:r>
              <a:rPr lang="ko-KR" altLang="en-US" sz="3200" dirty="0"/>
              <a:t>술래가 </a:t>
            </a:r>
            <a:r>
              <a:rPr lang="en-US" altLang="ko-KR" sz="3200" dirty="0"/>
              <a:t>“~</a:t>
            </a:r>
            <a:r>
              <a:rPr lang="ko-KR" altLang="en-US" sz="3200" dirty="0"/>
              <a:t>한 사람</a:t>
            </a:r>
            <a:r>
              <a:rPr lang="en-US" altLang="ko-KR" sz="3200" dirty="0"/>
              <a:t>!”</a:t>
            </a:r>
            <a:r>
              <a:rPr lang="ko-KR" altLang="en-US" sz="3200" dirty="0"/>
              <a:t>이라고 외쳐요</a:t>
            </a:r>
            <a:r>
              <a:rPr lang="en-US" altLang="ko-KR" sz="3200" dirty="0"/>
              <a:t>.   (</a:t>
            </a:r>
            <a:r>
              <a:rPr lang="ko-KR" altLang="en-US" sz="3200" dirty="0"/>
              <a:t>예시</a:t>
            </a:r>
            <a:r>
              <a:rPr lang="en-US" altLang="ko-KR" sz="3200" dirty="0"/>
              <a:t>) </a:t>
            </a:r>
            <a:r>
              <a:rPr lang="ko-KR" altLang="en-US" sz="3200" dirty="0"/>
              <a:t>안경 쓴 사람</a:t>
            </a:r>
            <a:r>
              <a:rPr lang="en-US" altLang="ko-KR" sz="3200" dirty="0"/>
              <a:t>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FA8858-5A57-4C43-B2A5-5DD6406EB78F}"/>
              </a:ext>
            </a:extLst>
          </p:cNvPr>
          <p:cNvSpPr txBox="1"/>
          <p:nvPr/>
        </p:nvSpPr>
        <p:spPr>
          <a:xfrm>
            <a:off x="657919" y="4909239"/>
            <a:ext cx="9233618" cy="1182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4. </a:t>
            </a:r>
            <a:r>
              <a:rPr lang="ko-KR" altLang="en-US" sz="3200" dirty="0"/>
              <a:t>술래가 말한 것에 해당하는 사람들이 다른 의자로 옮겨 앉고</a:t>
            </a:r>
            <a:r>
              <a:rPr lang="en-US" altLang="ko-KR" sz="3200" dirty="0"/>
              <a:t>,</a:t>
            </a:r>
          </a:p>
          <a:p>
            <a:pPr>
              <a:lnSpc>
                <a:spcPct val="130000"/>
              </a:lnSpc>
            </a:pPr>
            <a:r>
              <a:rPr lang="ko-KR" altLang="en-US" sz="3200" dirty="0"/>
              <a:t>    의자에 앉지 못한 사람이 다음 술래가 돼요</a:t>
            </a:r>
            <a:r>
              <a:rPr lang="en-US" altLang="ko-KR" sz="3200" dirty="0"/>
              <a:t>.</a:t>
            </a:r>
            <a:r>
              <a:rPr lang="ko-KR" altLang="en-US" sz="3200" dirty="0"/>
              <a:t> </a:t>
            </a:r>
            <a:endParaRPr lang="en-US" altLang="ko-KR" sz="3200" dirty="0"/>
          </a:p>
        </p:txBody>
      </p: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id="{B82D35B5-7ACC-458D-ACCE-C6D24CCA63EE}"/>
              </a:ext>
            </a:extLst>
          </p:cNvPr>
          <p:cNvSpPr/>
          <p:nvPr/>
        </p:nvSpPr>
        <p:spPr>
          <a:xfrm>
            <a:off x="7182889" y="152871"/>
            <a:ext cx="4845075" cy="3300898"/>
          </a:xfrm>
          <a:prstGeom prst="wedgeRoundRectCallout">
            <a:avLst>
              <a:gd name="adj1" fmla="val 4117"/>
              <a:gd name="adj2" fmla="val 73607"/>
              <a:gd name="adj3" fmla="val 16667"/>
            </a:avLst>
          </a:prstGeom>
          <a:solidFill>
            <a:srgbClr val="E7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ko-KR" sz="2400" dirty="0">
                <a:solidFill>
                  <a:schemeClr val="tx1"/>
                </a:solidFill>
              </a:rPr>
              <a:t>&lt; TIP &gt;</a:t>
            </a:r>
          </a:p>
          <a:p>
            <a:pPr algn="ctr">
              <a:lnSpc>
                <a:spcPct val="130000"/>
              </a:lnSpc>
            </a:pPr>
            <a:r>
              <a:rPr lang="ko-KR" altLang="en-US" sz="2400" dirty="0">
                <a:solidFill>
                  <a:schemeClr val="tx1"/>
                </a:solidFill>
              </a:rPr>
              <a:t>술래가 말할 내용이 생각나지 않을 때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한 명에게 물어봐도 좋아요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30000"/>
              </a:lnSpc>
            </a:pPr>
            <a:endParaRPr lang="en-US" altLang="ko-KR" sz="1000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>
                <a:solidFill>
                  <a:schemeClr val="tx1"/>
                </a:solidFill>
              </a:rPr>
              <a:t>예시</a:t>
            </a:r>
            <a:r>
              <a:rPr lang="en-US" altLang="ko-KR" sz="2400" dirty="0">
                <a:solidFill>
                  <a:schemeClr val="tx1"/>
                </a:solidFill>
              </a:rPr>
              <a:t>) </a:t>
            </a:r>
            <a:r>
              <a:rPr lang="ko-KR" altLang="en-US" sz="2400" dirty="0">
                <a:solidFill>
                  <a:schemeClr val="tx1"/>
                </a:solidFill>
              </a:rPr>
              <a:t>술래</a:t>
            </a:r>
            <a:r>
              <a:rPr lang="en-US" altLang="ko-KR" sz="2400" dirty="0">
                <a:solidFill>
                  <a:schemeClr val="tx1"/>
                </a:solidFill>
              </a:rPr>
              <a:t>: </a:t>
            </a:r>
            <a:r>
              <a:rPr lang="ko-KR" altLang="en-US" sz="2400" dirty="0">
                <a:solidFill>
                  <a:schemeClr val="tx1"/>
                </a:solidFill>
              </a:rPr>
              <a:t>가장 좋아하는 음식은</a:t>
            </a:r>
            <a:r>
              <a:rPr lang="en-US" altLang="ko-KR" sz="2400" dirty="0">
                <a:solidFill>
                  <a:schemeClr val="tx1"/>
                </a:solidFill>
              </a:rPr>
              <a:t>?</a:t>
            </a:r>
          </a:p>
          <a:p>
            <a:pPr algn="ctr">
              <a:lnSpc>
                <a:spcPct val="130000"/>
              </a:lnSpc>
            </a:pPr>
            <a:r>
              <a:rPr lang="ko-KR" altLang="en-US" sz="2400" dirty="0">
                <a:solidFill>
                  <a:schemeClr val="tx1"/>
                </a:solidFill>
              </a:rPr>
              <a:t>지목 당한 사람</a:t>
            </a:r>
            <a:r>
              <a:rPr lang="en-US" altLang="ko-KR" sz="2400" dirty="0">
                <a:solidFill>
                  <a:schemeClr val="tx1"/>
                </a:solidFill>
              </a:rPr>
              <a:t>: </a:t>
            </a:r>
            <a:r>
              <a:rPr lang="ko-KR" altLang="en-US" sz="2400" dirty="0">
                <a:solidFill>
                  <a:schemeClr val="tx1"/>
                </a:solidFill>
              </a:rPr>
              <a:t>떡볶이</a:t>
            </a:r>
            <a:r>
              <a:rPr lang="en-US" altLang="ko-KR" sz="2400" dirty="0">
                <a:solidFill>
                  <a:schemeClr val="tx1"/>
                </a:solidFill>
              </a:rPr>
              <a:t>!</a:t>
            </a:r>
          </a:p>
          <a:p>
            <a:pPr algn="ctr">
              <a:lnSpc>
                <a:spcPct val="130000"/>
              </a:lnSpc>
            </a:pP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>
                <a:solidFill>
                  <a:schemeClr val="tx1"/>
                </a:solidFill>
              </a:rPr>
              <a:t>가장 좋아하는 음식이 떡볶이인 사람 움직이기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199DAC30-951D-4B4E-AEEB-9F3D333F8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6" name="그림 25" descr="조류이(가) 표시된 사진&#10;&#10;자동 생성된 설명">
            <a:extLst>
              <a:ext uri="{FF2B5EF4-FFF2-40B4-BE49-F238E27FC236}">
                <a16:creationId xmlns:a16="http://schemas.microsoft.com/office/drawing/2014/main" id="{FAA9F4ED-B1DC-4C7E-985A-370238EC4E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7" name="그림 26" descr="표지판이(가) 표시된 사진&#10;&#10;자동 생성된 설명">
            <a:extLst>
              <a:ext uri="{FF2B5EF4-FFF2-40B4-BE49-F238E27FC236}">
                <a16:creationId xmlns:a16="http://schemas.microsoft.com/office/drawing/2014/main" id="{7467200B-1D9F-41B1-B681-26A553A436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2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576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미션</a:t>
            </a:r>
            <a:r>
              <a:rPr lang="en-US" altLang="ko-KR" dirty="0"/>
              <a:t>! </a:t>
            </a:r>
            <a:r>
              <a:rPr lang="ko-KR" altLang="en-US" dirty="0"/>
              <a:t>실내화 옮기기</a:t>
            </a:r>
            <a:r>
              <a:rPr lang="en-US" altLang="ko-KR" dirty="0"/>
              <a:t>!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23" name="그림 22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4E15EFB8-3119-4699-8F04-F908F9FFE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DAA0813D-FA12-415C-AC15-9DDE405480A8}"/>
              </a:ext>
            </a:extLst>
          </p:cNvPr>
          <p:cNvSpPr/>
          <p:nvPr/>
        </p:nvSpPr>
        <p:spPr>
          <a:xfrm>
            <a:off x="397565" y="1448290"/>
            <a:ext cx="11396869" cy="517432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13CFD2-6C77-4470-9F45-AD583F7CA786}"/>
              </a:ext>
            </a:extLst>
          </p:cNvPr>
          <p:cNvSpPr txBox="1"/>
          <p:nvPr/>
        </p:nvSpPr>
        <p:spPr>
          <a:xfrm>
            <a:off x="657919" y="1671610"/>
            <a:ext cx="990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/>
              <a:t>교실 책상과 의자를 모두 밀고</a:t>
            </a:r>
            <a:r>
              <a:rPr lang="en-US" altLang="ko-KR" sz="3200" dirty="0"/>
              <a:t>, </a:t>
            </a:r>
            <a:r>
              <a:rPr lang="ko-KR" altLang="en-US" sz="3200" dirty="0"/>
              <a:t>두 팀으로 나누어서 바닥에 앉아요</a:t>
            </a:r>
            <a:r>
              <a:rPr lang="en-US" altLang="ko-KR" sz="32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5B957-780B-4CEA-9C05-A97B5191EA24}"/>
              </a:ext>
            </a:extLst>
          </p:cNvPr>
          <p:cNvSpPr txBox="1"/>
          <p:nvPr/>
        </p:nvSpPr>
        <p:spPr>
          <a:xfrm>
            <a:off x="657919" y="2416322"/>
            <a:ext cx="6623929" cy="1182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2. </a:t>
            </a:r>
            <a:r>
              <a:rPr lang="ko-KR" altLang="en-US" sz="3200" dirty="0"/>
              <a:t>두 팀의 맨 끝에 의자를 하나씩 놓고</a:t>
            </a:r>
            <a:r>
              <a:rPr lang="en-US" altLang="ko-KR" sz="3200" dirty="0"/>
              <a:t>,</a:t>
            </a:r>
          </a:p>
          <a:p>
            <a:pPr>
              <a:lnSpc>
                <a:spcPct val="130000"/>
              </a:lnSpc>
            </a:pPr>
            <a:r>
              <a:rPr lang="en-US" altLang="ko-KR" sz="3200" dirty="0"/>
              <a:t>   </a:t>
            </a:r>
            <a:r>
              <a:rPr lang="ko-KR" altLang="en-US" sz="3200" dirty="0"/>
              <a:t>팀원의 실내화를 모두 모아 맨 앞에 두어요</a:t>
            </a:r>
            <a:r>
              <a:rPr lang="en-US" altLang="ko-KR" sz="32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006F36-932B-4F26-B6A5-D840BCE09E83}"/>
              </a:ext>
            </a:extLst>
          </p:cNvPr>
          <p:cNvSpPr txBox="1"/>
          <p:nvPr/>
        </p:nvSpPr>
        <p:spPr>
          <a:xfrm>
            <a:off x="657919" y="3758699"/>
            <a:ext cx="9140644" cy="1182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3. </a:t>
            </a:r>
            <a:r>
              <a:rPr lang="ko-KR" altLang="en-US" sz="3200" dirty="0"/>
              <a:t>신호가 울리면</a:t>
            </a:r>
            <a:r>
              <a:rPr lang="en-US" altLang="ko-KR" sz="3200" dirty="0"/>
              <a:t>, </a:t>
            </a:r>
            <a:r>
              <a:rPr lang="ko-KR" altLang="en-US" sz="3200" dirty="0"/>
              <a:t>손을 쓰지 않고 오직 발로만 실내화를 넘겨요</a:t>
            </a:r>
            <a:r>
              <a:rPr lang="en-US" altLang="ko-KR" sz="3200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3200" dirty="0"/>
              <a:t>   </a:t>
            </a:r>
            <a:r>
              <a:rPr lang="en-US" altLang="ko-KR" sz="3200" b="1" dirty="0">
                <a:solidFill>
                  <a:srgbClr val="FF0000"/>
                </a:solidFill>
              </a:rPr>
              <a:t>(</a:t>
            </a:r>
            <a:r>
              <a:rPr lang="ko-KR" altLang="en-US" sz="3200" b="1" dirty="0">
                <a:solidFill>
                  <a:srgbClr val="FF0000"/>
                </a:solidFill>
              </a:rPr>
              <a:t>이 때</a:t>
            </a:r>
            <a:r>
              <a:rPr lang="en-US" altLang="ko-KR" sz="3200" b="1" dirty="0">
                <a:solidFill>
                  <a:srgbClr val="FF0000"/>
                </a:solidFill>
              </a:rPr>
              <a:t>, </a:t>
            </a:r>
            <a:r>
              <a:rPr lang="ko-KR" altLang="en-US" sz="3200" b="1" dirty="0">
                <a:solidFill>
                  <a:srgbClr val="FF0000"/>
                </a:solidFill>
              </a:rPr>
              <a:t>발에 실내화를 끼우면 반칙</a:t>
            </a:r>
            <a:r>
              <a:rPr lang="en-US" altLang="ko-KR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FA8858-5A57-4C43-B2A5-5DD6406EB78F}"/>
              </a:ext>
            </a:extLst>
          </p:cNvPr>
          <p:cNvSpPr txBox="1"/>
          <p:nvPr/>
        </p:nvSpPr>
        <p:spPr>
          <a:xfrm>
            <a:off x="657919" y="5101076"/>
            <a:ext cx="6859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4. </a:t>
            </a:r>
            <a:r>
              <a:rPr lang="ko-KR" altLang="en-US" sz="3200" dirty="0"/>
              <a:t>마지막 사람이 실내화를 의자에 올리면 성공</a:t>
            </a:r>
            <a:endParaRPr lang="en-US" altLang="ko-KR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D5EF8A-0472-4BDD-859C-405D60DF151B}"/>
              </a:ext>
            </a:extLst>
          </p:cNvPr>
          <p:cNvSpPr txBox="1"/>
          <p:nvPr/>
        </p:nvSpPr>
        <p:spPr>
          <a:xfrm>
            <a:off x="657919" y="5845787"/>
            <a:ext cx="822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5. </a:t>
            </a:r>
            <a:r>
              <a:rPr lang="ko-KR" altLang="en-US" sz="3200" dirty="0"/>
              <a:t>제한 시간 내에 가장 많은 실내화를 옮기는 팀이 승리</a:t>
            </a:r>
            <a:r>
              <a:rPr lang="en-US" altLang="ko-KR" sz="3200" dirty="0"/>
              <a:t>!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199DAC30-951D-4B4E-AEEB-9F3D333F8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6" name="그림 25" descr="조류이(가) 표시된 사진&#10;&#10;자동 생성된 설명">
            <a:extLst>
              <a:ext uri="{FF2B5EF4-FFF2-40B4-BE49-F238E27FC236}">
                <a16:creationId xmlns:a16="http://schemas.microsoft.com/office/drawing/2014/main" id="{FAA9F4ED-B1DC-4C7E-985A-370238EC4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7" name="그림 26" descr="표지판이(가) 표시된 사진&#10;&#10;자동 생성된 설명">
            <a:extLst>
              <a:ext uri="{FF2B5EF4-FFF2-40B4-BE49-F238E27FC236}">
                <a16:creationId xmlns:a16="http://schemas.microsoft.com/office/drawing/2014/main" id="{7467200B-1D9F-41B1-B681-26A553A436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1" name="사각형: 둥근 모서리 20">
            <a:hlinkClick r:id="rId10" action="ppaction://hlinksldjump"/>
            <a:extLst>
              <a:ext uri="{FF2B5EF4-FFF2-40B4-BE49-F238E27FC236}">
                <a16:creationId xmlns:a16="http://schemas.microsoft.com/office/drawing/2014/main" id="{CCEA5722-AF9A-455C-B86A-F7781649DC43}"/>
              </a:ext>
            </a:extLst>
          </p:cNvPr>
          <p:cNvSpPr/>
          <p:nvPr/>
        </p:nvSpPr>
        <p:spPr>
          <a:xfrm>
            <a:off x="9870511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놀이 뽑기</a:t>
            </a:r>
          </a:p>
        </p:txBody>
      </p:sp>
    </p:spTree>
    <p:extLst>
      <p:ext uri="{BB962C8B-B14F-4D97-AF65-F5344CB8AC3E}">
        <p14:creationId xmlns:p14="http://schemas.microsoft.com/office/powerpoint/2010/main" val="104078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864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번호 순서대로</a:t>
            </a:r>
            <a:r>
              <a:rPr lang="en-US" altLang="ko-KR" dirty="0"/>
              <a:t>! </a:t>
            </a:r>
            <a:r>
              <a:rPr lang="ko-KR" altLang="en-US" dirty="0"/>
              <a:t>스피드</a:t>
            </a:r>
            <a:r>
              <a:rPr lang="en-US" altLang="ko-KR" dirty="0"/>
              <a:t>! </a:t>
            </a:r>
            <a:r>
              <a:rPr lang="ko-KR" altLang="en-US" dirty="0"/>
              <a:t>공 돌리기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23" name="그림 22" descr="방, 컵, 앉아있는, 테이블이(가) 표시된 사진&#10;&#10;자동 생성된 설명">
            <a:extLst>
              <a:ext uri="{FF2B5EF4-FFF2-40B4-BE49-F238E27FC236}">
                <a16:creationId xmlns:a16="http://schemas.microsoft.com/office/drawing/2014/main" id="{4E15EFB8-3119-4699-8F04-F908F9FFEF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" y="278862"/>
            <a:ext cx="850547" cy="850547"/>
          </a:xfrm>
          <a:prstGeom prst="rect">
            <a:avLst/>
          </a:prstGeo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DAA0813D-FA12-415C-AC15-9DDE405480A8}"/>
              </a:ext>
            </a:extLst>
          </p:cNvPr>
          <p:cNvSpPr/>
          <p:nvPr/>
        </p:nvSpPr>
        <p:spPr>
          <a:xfrm>
            <a:off x="397565" y="1448290"/>
            <a:ext cx="11396869" cy="517432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13CFD2-6C77-4470-9F45-AD583F7CA786}"/>
              </a:ext>
            </a:extLst>
          </p:cNvPr>
          <p:cNvSpPr txBox="1"/>
          <p:nvPr/>
        </p:nvSpPr>
        <p:spPr>
          <a:xfrm>
            <a:off x="657919" y="2386144"/>
            <a:ext cx="895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2. </a:t>
            </a:r>
            <a:r>
              <a:rPr lang="ko-KR" altLang="en-US" sz="3200" dirty="0"/>
              <a:t>선생님이 공을 준 사람부터 번호 순으로 공을 던져서 넘겨요</a:t>
            </a:r>
            <a:r>
              <a:rPr lang="en-US" altLang="ko-KR" sz="32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5B957-780B-4CEA-9C05-A97B5191EA24}"/>
              </a:ext>
            </a:extLst>
          </p:cNvPr>
          <p:cNvSpPr txBox="1"/>
          <p:nvPr/>
        </p:nvSpPr>
        <p:spPr>
          <a:xfrm>
            <a:off x="657919" y="3101775"/>
            <a:ext cx="4833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3. </a:t>
            </a:r>
            <a:r>
              <a:rPr lang="ko-KR" altLang="en-US" sz="3200" dirty="0"/>
              <a:t>우리 반 목표 시간을 설정해요</a:t>
            </a:r>
            <a:r>
              <a:rPr lang="en-US" altLang="ko-KR" sz="32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006F36-932B-4F26-B6A5-D840BCE09E83}"/>
              </a:ext>
            </a:extLst>
          </p:cNvPr>
          <p:cNvSpPr txBox="1"/>
          <p:nvPr/>
        </p:nvSpPr>
        <p:spPr>
          <a:xfrm>
            <a:off x="657919" y="3817406"/>
            <a:ext cx="9972602" cy="1182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4. </a:t>
            </a:r>
            <a:r>
              <a:rPr lang="ko-KR" altLang="en-US" sz="3200" dirty="0"/>
              <a:t>목표 시간 내에 처음 사람에게 번호 순서대로 공이 돌아오면 성공</a:t>
            </a:r>
            <a:r>
              <a:rPr lang="en-US" altLang="ko-KR" sz="3200" dirty="0"/>
              <a:t>!</a:t>
            </a:r>
          </a:p>
          <a:p>
            <a:pPr>
              <a:lnSpc>
                <a:spcPct val="130000"/>
              </a:lnSpc>
            </a:pPr>
            <a:r>
              <a:rPr lang="en-US" altLang="ko-KR" sz="3200" dirty="0"/>
              <a:t>   </a:t>
            </a:r>
            <a:r>
              <a:rPr lang="en-US" altLang="ko-KR" sz="3200" b="1" dirty="0">
                <a:solidFill>
                  <a:srgbClr val="FF0000"/>
                </a:solidFill>
              </a:rPr>
              <a:t>(</a:t>
            </a:r>
            <a:r>
              <a:rPr lang="ko-KR" altLang="en-US" sz="3200" b="1" dirty="0">
                <a:solidFill>
                  <a:srgbClr val="FF0000"/>
                </a:solidFill>
              </a:rPr>
              <a:t>중간에 공을 떨어뜨려도 괜찮아요</a:t>
            </a:r>
            <a:r>
              <a:rPr lang="en-US" altLang="ko-KR" sz="3200" b="1" dirty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FA8858-5A57-4C43-B2A5-5DD6406EB78F}"/>
              </a:ext>
            </a:extLst>
          </p:cNvPr>
          <p:cNvSpPr txBox="1"/>
          <p:nvPr/>
        </p:nvSpPr>
        <p:spPr>
          <a:xfrm>
            <a:off x="657919" y="5130702"/>
            <a:ext cx="942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5. </a:t>
            </a:r>
            <a:r>
              <a:rPr lang="ko-KR" altLang="en-US" sz="3200" dirty="0"/>
              <a:t>성공했다면</a:t>
            </a:r>
            <a:r>
              <a:rPr lang="en-US" altLang="ko-KR" sz="3200" dirty="0"/>
              <a:t>, </a:t>
            </a:r>
            <a:r>
              <a:rPr lang="ko-KR" altLang="en-US" sz="3200" dirty="0"/>
              <a:t>번호 순서를 거꾸로 또는 공 두 개로 도전해보세요</a:t>
            </a:r>
            <a:r>
              <a:rPr lang="en-US" altLang="ko-KR" sz="32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D5EF8A-0472-4BDD-859C-405D60DF151B}"/>
              </a:ext>
            </a:extLst>
          </p:cNvPr>
          <p:cNvSpPr txBox="1"/>
          <p:nvPr/>
        </p:nvSpPr>
        <p:spPr>
          <a:xfrm>
            <a:off x="657919" y="5846334"/>
            <a:ext cx="772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6. </a:t>
            </a:r>
            <a:r>
              <a:rPr lang="ko-KR" altLang="en-US" sz="3200" dirty="0"/>
              <a:t>중간에 모둠 자리를 한 번 섞어주면 더욱 재밌어요</a:t>
            </a:r>
            <a:r>
              <a:rPr lang="en-US" altLang="ko-KR" sz="3200" dirty="0"/>
              <a:t>.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199DAC30-951D-4B4E-AEEB-9F3D333F8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6" name="그림 25" descr="조류이(가) 표시된 사진&#10;&#10;자동 생성된 설명">
            <a:extLst>
              <a:ext uri="{FF2B5EF4-FFF2-40B4-BE49-F238E27FC236}">
                <a16:creationId xmlns:a16="http://schemas.microsoft.com/office/drawing/2014/main" id="{FAA9F4ED-B1DC-4C7E-985A-370238EC4E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7" name="그림 26" descr="표지판이(가) 표시된 사진&#10;&#10;자동 생성된 설명">
            <a:extLst>
              <a:ext uri="{FF2B5EF4-FFF2-40B4-BE49-F238E27FC236}">
                <a16:creationId xmlns:a16="http://schemas.microsoft.com/office/drawing/2014/main" id="{7467200B-1D9F-41B1-B681-26A553A436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1" name="사각형: 둥근 모서리 20">
            <a:hlinkClick r:id="rId11" action="ppaction://hlinksldjump"/>
            <a:extLst>
              <a:ext uri="{FF2B5EF4-FFF2-40B4-BE49-F238E27FC236}">
                <a16:creationId xmlns:a16="http://schemas.microsoft.com/office/drawing/2014/main" id="{CCEA5722-AF9A-455C-B86A-F7781649DC43}"/>
              </a:ext>
            </a:extLst>
          </p:cNvPr>
          <p:cNvSpPr/>
          <p:nvPr/>
        </p:nvSpPr>
        <p:spPr>
          <a:xfrm>
            <a:off x="9870511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놀이 뽑기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AF9CF3-AC14-4E63-B462-CCEF04284DA8}"/>
              </a:ext>
            </a:extLst>
          </p:cNvPr>
          <p:cNvSpPr txBox="1"/>
          <p:nvPr/>
        </p:nvSpPr>
        <p:spPr>
          <a:xfrm>
            <a:off x="657919" y="1670513"/>
            <a:ext cx="5450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/>
              <a:t>앉은 자리 그대로 놀이를 시작해요</a:t>
            </a:r>
            <a:r>
              <a:rPr lang="en-US" altLang="ko-K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4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432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놀이를 마치며</a:t>
            </a:r>
          </a:p>
        </p:txBody>
      </p:sp>
      <p:pic>
        <p:nvPicPr>
          <p:cNvPr id="16" name="그림 15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6E8404A1-8BA5-4C4A-AFD9-112E6819D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4072F51-2F56-4237-A74B-20C90842C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56875323-3DBD-4DC2-B6F4-70F68FD30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4" name="그림 23" descr="표지판이(가) 표시된 사진&#10;&#10;자동 생성된 설명">
            <a:extLst>
              <a:ext uri="{FF2B5EF4-FFF2-40B4-BE49-F238E27FC236}">
                <a16:creationId xmlns:a16="http://schemas.microsoft.com/office/drawing/2014/main" id="{85A55119-7538-4D89-9B2C-15DAD6F4F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5" name="말풍선: 타원형 24">
            <a:extLst>
              <a:ext uri="{FF2B5EF4-FFF2-40B4-BE49-F238E27FC236}">
                <a16:creationId xmlns:a16="http://schemas.microsoft.com/office/drawing/2014/main" id="{C689D649-9FB6-457F-AB5D-C6D3E948781B}"/>
              </a:ext>
            </a:extLst>
          </p:cNvPr>
          <p:cNvSpPr/>
          <p:nvPr/>
        </p:nvSpPr>
        <p:spPr>
          <a:xfrm>
            <a:off x="4089047" y="1525780"/>
            <a:ext cx="7593496" cy="5000626"/>
          </a:xfrm>
          <a:prstGeom prst="wedgeEllipseCallout">
            <a:avLst>
              <a:gd name="adj1" fmla="val -51683"/>
              <a:gd name="adj2" fmla="val 43967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20B5A7-548F-4321-B5F2-0141B4B24721}"/>
              </a:ext>
            </a:extLst>
          </p:cNvPr>
          <p:cNvSpPr txBox="1"/>
          <p:nvPr/>
        </p:nvSpPr>
        <p:spPr>
          <a:xfrm>
            <a:off x="5497965" y="3083131"/>
            <a:ext cx="4775666" cy="1678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/>
              <a:t>교실놀이를 성공할 수 있었던</a:t>
            </a:r>
            <a:endParaRPr lang="en-US" altLang="ko-KR" sz="3600" b="1" dirty="0"/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방법은 무엇이었나요</a:t>
            </a:r>
            <a:r>
              <a:rPr lang="en-US" altLang="ko-KR" sz="3600" b="1" dirty="0"/>
              <a:t>?</a:t>
            </a:r>
            <a:endParaRPr lang="ko-KR" altLang="en-US" sz="3600" b="1" dirty="0"/>
          </a:p>
        </p:txBody>
      </p:sp>
      <p:pic>
        <p:nvPicPr>
          <p:cNvPr id="27" name="그림 26" descr="시계이(가) 표시된 사진&#10;&#10;자동 생성된 설명">
            <a:extLst>
              <a:ext uri="{FF2B5EF4-FFF2-40B4-BE49-F238E27FC236}">
                <a16:creationId xmlns:a16="http://schemas.microsoft.com/office/drawing/2014/main" id="{B0A07147-DC5C-4579-8D10-F055CE6C0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88855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6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432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놀이를 마치며</a:t>
            </a:r>
          </a:p>
        </p:txBody>
      </p:sp>
      <p:pic>
        <p:nvPicPr>
          <p:cNvPr id="16" name="그림 15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6E8404A1-8BA5-4C4A-AFD9-112E6819D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4072F51-2F56-4237-A74B-20C90842C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56875323-3DBD-4DC2-B6F4-70F68FD30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4" name="그림 23" descr="표지판이(가) 표시된 사진&#10;&#10;자동 생성된 설명">
            <a:extLst>
              <a:ext uri="{FF2B5EF4-FFF2-40B4-BE49-F238E27FC236}">
                <a16:creationId xmlns:a16="http://schemas.microsoft.com/office/drawing/2014/main" id="{85A55119-7538-4D89-9B2C-15DAD6F4F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5" name="말풍선: 타원형 24">
            <a:extLst>
              <a:ext uri="{FF2B5EF4-FFF2-40B4-BE49-F238E27FC236}">
                <a16:creationId xmlns:a16="http://schemas.microsoft.com/office/drawing/2014/main" id="{C689D649-9FB6-457F-AB5D-C6D3E948781B}"/>
              </a:ext>
            </a:extLst>
          </p:cNvPr>
          <p:cNvSpPr/>
          <p:nvPr/>
        </p:nvSpPr>
        <p:spPr>
          <a:xfrm>
            <a:off x="4089047" y="1525780"/>
            <a:ext cx="7593496" cy="5000626"/>
          </a:xfrm>
          <a:prstGeom prst="wedgeEllipseCallout">
            <a:avLst>
              <a:gd name="adj1" fmla="val -51683"/>
              <a:gd name="adj2" fmla="val 43967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20B5A7-548F-4321-B5F2-0141B4B24721}"/>
              </a:ext>
            </a:extLst>
          </p:cNvPr>
          <p:cNvSpPr txBox="1"/>
          <p:nvPr/>
        </p:nvSpPr>
        <p:spPr>
          <a:xfrm>
            <a:off x="4475253" y="3083131"/>
            <a:ext cx="6821099" cy="1678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/>
              <a:t>모두 즐겁게 교실놀이를 하기 위해</a:t>
            </a:r>
            <a:endParaRPr lang="en-US" altLang="ko-KR" sz="3600" b="1" dirty="0"/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우리에겐 어떤 마음</a:t>
            </a:r>
            <a:r>
              <a:rPr lang="en-US" altLang="ko-KR" sz="3600" b="1" dirty="0"/>
              <a:t>(</a:t>
            </a:r>
            <a:r>
              <a:rPr lang="ko-KR" altLang="en-US" sz="3600" b="1" dirty="0"/>
              <a:t>자세</a:t>
            </a:r>
            <a:r>
              <a:rPr lang="en-US" altLang="ko-KR" sz="3600" b="1" dirty="0"/>
              <a:t>)</a:t>
            </a:r>
            <a:r>
              <a:rPr lang="ko-KR" altLang="en-US" sz="3600" b="1" dirty="0"/>
              <a:t>이 필요할까요</a:t>
            </a:r>
            <a:r>
              <a:rPr lang="en-US" altLang="ko-KR" sz="3600" b="1" dirty="0"/>
              <a:t>?</a:t>
            </a:r>
            <a:endParaRPr lang="ko-KR" altLang="en-US" sz="3600" b="1" dirty="0"/>
          </a:p>
        </p:txBody>
      </p:sp>
      <p:pic>
        <p:nvPicPr>
          <p:cNvPr id="27" name="그림 26" descr="시계이(가) 표시된 사진&#10;&#10;자동 생성된 설명">
            <a:extLst>
              <a:ext uri="{FF2B5EF4-FFF2-40B4-BE49-F238E27FC236}">
                <a16:creationId xmlns:a16="http://schemas.microsoft.com/office/drawing/2014/main" id="{B0A07147-DC5C-4579-8D10-F055CE6C0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88855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3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432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ko-KR" altLang="en-US" dirty="0"/>
              <a:t>놀이를 마치며</a:t>
            </a:r>
          </a:p>
        </p:txBody>
      </p:sp>
      <p:pic>
        <p:nvPicPr>
          <p:cNvPr id="16" name="그림 15" descr="나무, 조류, 옅은이(가) 표시된 사진&#10;&#10;자동 생성된 설명">
            <a:extLst>
              <a:ext uri="{FF2B5EF4-FFF2-40B4-BE49-F238E27FC236}">
                <a16:creationId xmlns:a16="http://schemas.microsoft.com/office/drawing/2014/main" id="{6E8404A1-8BA5-4C4A-AFD9-112E6819D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" y="367032"/>
            <a:ext cx="714751" cy="71475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4072F51-2F56-4237-A74B-20C90842C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0" name="그림 19" descr="조류이(가) 표시된 사진&#10;&#10;자동 생성된 설명">
            <a:extLst>
              <a:ext uri="{FF2B5EF4-FFF2-40B4-BE49-F238E27FC236}">
                <a16:creationId xmlns:a16="http://schemas.microsoft.com/office/drawing/2014/main" id="{56875323-3DBD-4DC2-B6F4-70F68FD30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4" name="그림 23" descr="표지판이(가) 표시된 사진&#10;&#10;자동 생성된 설명">
            <a:extLst>
              <a:ext uri="{FF2B5EF4-FFF2-40B4-BE49-F238E27FC236}">
                <a16:creationId xmlns:a16="http://schemas.microsoft.com/office/drawing/2014/main" id="{85A55119-7538-4D89-9B2C-15DAD6F4F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5" name="말풍선: 타원형 24">
            <a:extLst>
              <a:ext uri="{FF2B5EF4-FFF2-40B4-BE49-F238E27FC236}">
                <a16:creationId xmlns:a16="http://schemas.microsoft.com/office/drawing/2014/main" id="{C689D649-9FB6-457F-AB5D-C6D3E948781B}"/>
              </a:ext>
            </a:extLst>
          </p:cNvPr>
          <p:cNvSpPr/>
          <p:nvPr/>
        </p:nvSpPr>
        <p:spPr>
          <a:xfrm>
            <a:off x="4089047" y="1525780"/>
            <a:ext cx="7593496" cy="5000626"/>
          </a:xfrm>
          <a:prstGeom prst="wedgeEllipseCallout">
            <a:avLst>
              <a:gd name="adj1" fmla="val -51683"/>
              <a:gd name="adj2" fmla="val 43967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20B5A7-548F-4321-B5F2-0141B4B24721}"/>
              </a:ext>
            </a:extLst>
          </p:cNvPr>
          <p:cNvSpPr txBox="1"/>
          <p:nvPr/>
        </p:nvSpPr>
        <p:spPr>
          <a:xfrm>
            <a:off x="5193405" y="2002193"/>
            <a:ext cx="53848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/>
              <a:t>교실놀이에서 느꼈던 교훈을 생각하며</a:t>
            </a:r>
            <a:endParaRPr lang="en-US" altLang="ko-KR" sz="2800" b="1" dirty="0"/>
          </a:p>
          <a:p>
            <a:pPr algn="ctr">
              <a:lnSpc>
                <a:spcPct val="150000"/>
              </a:lnSpc>
            </a:pPr>
            <a:endParaRPr lang="en-US" altLang="ko-KR" sz="900" b="1" dirty="0"/>
          </a:p>
          <a:p>
            <a:pPr algn="ctr">
              <a:lnSpc>
                <a:spcPct val="150000"/>
              </a:lnSpc>
            </a:pPr>
            <a:r>
              <a:rPr lang="ko-KR" altLang="en-US" sz="4400" b="1" dirty="0"/>
              <a:t>다음 시간에는</a:t>
            </a:r>
            <a:endParaRPr lang="en-US" altLang="ko-KR" sz="4400" b="1" dirty="0"/>
          </a:p>
          <a:p>
            <a:pPr algn="ctr">
              <a:lnSpc>
                <a:spcPct val="150000"/>
              </a:lnSpc>
            </a:pPr>
            <a:r>
              <a:rPr lang="ko-KR" altLang="en-US" sz="4400" b="1" dirty="0"/>
              <a:t>우리반에 필요한</a:t>
            </a:r>
            <a:endParaRPr lang="en-US" altLang="ko-KR" sz="4400" b="1" dirty="0"/>
          </a:p>
          <a:p>
            <a:pPr algn="ctr">
              <a:lnSpc>
                <a:spcPct val="150000"/>
              </a:lnSpc>
            </a:pPr>
            <a:r>
              <a:rPr lang="ko-KR" altLang="en-US" sz="4400" b="1" dirty="0"/>
              <a:t>학급 규칙을 만들어봅시다</a:t>
            </a:r>
            <a:r>
              <a:rPr lang="en-US" altLang="ko-KR" sz="4400" b="1" dirty="0"/>
              <a:t>.</a:t>
            </a:r>
            <a:endParaRPr lang="ko-KR" altLang="en-US" sz="4400" b="1" dirty="0"/>
          </a:p>
        </p:txBody>
      </p:sp>
      <p:pic>
        <p:nvPicPr>
          <p:cNvPr id="27" name="그림 26" descr="시계이(가) 표시된 사진&#10;&#10;자동 생성된 설명">
            <a:extLst>
              <a:ext uri="{FF2B5EF4-FFF2-40B4-BE49-F238E27FC236}">
                <a16:creationId xmlns:a16="http://schemas.microsoft.com/office/drawing/2014/main" id="{B0A07147-DC5C-4579-8D10-F055CE6C0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88855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9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05AC8A0C-C52A-4746-A3A2-31292000BD92}"/>
              </a:ext>
            </a:extLst>
          </p:cNvPr>
          <p:cNvSpPr/>
          <p:nvPr/>
        </p:nvSpPr>
        <p:spPr>
          <a:xfrm>
            <a:off x="559904" y="341523"/>
            <a:ext cx="7593496" cy="6244697"/>
          </a:xfrm>
          <a:prstGeom prst="wedgeEllipseCallout">
            <a:avLst>
              <a:gd name="adj1" fmla="val 52805"/>
              <a:gd name="adj2" fmla="val 39015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9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9" name="그림 18" descr="시계이(가) 표시된 사진&#10;&#10;자동 생성된 설명">
            <a:extLst>
              <a:ext uri="{FF2B5EF4-FFF2-40B4-BE49-F238E27FC236}">
                <a16:creationId xmlns:a16="http://schemas.microsoft.com/office/drawing/2014/main" id="{E0A9F11B-7CEC-4ABD-8769-D38217469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2457450"/>
            <a:ext cx="4400550" cy="440055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2193CB1-DEE2-484D-A85B-9F6BE70AA20B}"/>
              </a:ext>
            </a:extLst>
          </p:cNvPr>
          <p:cNvSpPr/>
          <p:nvPr/>
        </p:nvSpPr>
        <p:spPr>
          <a:xfrm>
            <a:off x="1308648" y="1063448"/>
            <a:ext cx="6096000" cy="4731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9600" dirty="0">
                <a:latin typeface="+mj-ea"/>
                <a:ea typeface="+mj-ea"/>
              </a:rPr>
              <a:t>몸 풀고</a:t>
            </a:r>
            <a:endParaRPr lang="en-US" altLang="ko-KR" sz="9600" dirty="0">
              <a:latin typeface="+mj-ea"/>
              <a:ea typeface="+mj-ea"/>
            </a:endParaRPr>
          </a:p>
          <a:p>
            <a:pPr algn="ctr">
              <a:lnSpc>
                <a:spcPct val="130000"/>
              </a:lnSpc>
            </a:pPr>
            <a:r>
              <a:rPr lang="ko-KR" altLang="en-US" sz="9600" dirty="0">
                <a:latin typeface="+mj-ea"/>
                <a:ea typeface="+mj-ea"/>
              </a:rPr>
              <a:t>마음 풀고</a:t>
            </a:r>
            <a:endParaRPr lang="en-US" altLang="ko-KR" sz="9600" dirty="0">
              <a:latin typeface="+mj-ea"/>
              <a:ea typeface="+mj-ea"/>
            </a:endParaRPr>
          </a:p>
          <a:p>
            <a:pPr algn="ctr">
              <a:lnSpc>
                <a:spcPct val="130000"/>
              </a:lnSpc>
            </a:pPr>
            <a:endParaRPr lang="en-US" altLang="ko-KR" sz="1000" dirty="0">
              <a:latin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ko-KR" sz="3200" dirty="0">
                <a:latin typeface="+mn-ea"/>
              </a:rPr>
              <a:t>- </a:t>
            </a:r>
            <a:r>
              <a:rPr lang="ko-KR" altLang="en-US" sz="3200" dirty="0">
                <a:latin typeface="+mn-ea"/>
              </a:rPr>
              <a:t>공을 주고 받으며 이야기해요</a:t>
            </a:r>
            <a:r>
              <a:rPr lang="en-US" altLang="ko-KR" sz="3200" dirty="0">
                <a:latin typeface="+mn-ea"/>
              </a:rPr>
              <a:t>. -</a:t>
            </a:r>
            <a:endParaRPr lang="ko-KR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475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C34D451-6FE3-41A6-95C8-56FCAF1D6B50}"/>
              </a:ext>
            </a:extLst>
          </p:cNvPr>
          <p:cNvSpPr/>
          <p:nvPr/>
        </p:nvSpPr>
        <p:spPr>
          <a:xfrm>
            <a:off x="397565" y="1525780"/>
            <a:ext cx="11396869" cy="4568923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756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몸 풀고 마음 풀고</a:t>
            </a:r>
            <a:r>
              <a:rPr lang="en-US" altLang="ko-KR" dirty="0"/>
              <a:t>’</a:t>
            </a:r>
            <a:r>
              <a:rPr lang="ko-KR" altLang="en-US" dirty="0"/>
              <a:t> 활동 방법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F0BCA9-2B0E-4C99-A5CE-A2B2DD97012B}"/>
              </a:ext>
            </a:extLst>
          </p:cNvPr>
          <p:cNvSpPr txBox="1"/>
          <p:nvPr/>
        </p:nvSpPr>
        <p:spPr>
          <a:xfrm>
            <a:off x="657919" y="190408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/>
              <a:t>공</a:t>
            </a:r>
            <a:r>
              <a:rPr lang="en-US" altLang="ko-KR" sz="3200" dirty="0"/>
              <a:t>(</a:t>
            </a:r>
            <a:r>
              <a:rPr lang="ko-KR" altLang="en-US" sz="3200" dirty="0"/>
              <a:t>또는 인형</a:t>
            </a:r>
            <a:r>
              <a:rPr lang="en-US" altLang="ko-KR" sz="3200" dirty="0"/>
              <a:t>)</a:t>
            </a:r>
            <a:r>
              <a:rPr lang="ko-KR" altLang="en-US" sz="3200" dirty="0"/>
              <a:t>을 </a:t>
            </a:r>
            <a:r>
              <a:rPr lang="en-US" altLang="ko-KR" sz="3200" dirty="0"/>
              <a:t>1</a:t>
            </a:r>
            <a:r>
              <a:rPr lang="ko-KR" altLang="en-US" sz="3200" dirty="0"/>
              <a:t>개 준비해요</a:t>
            </a:r>
            <a:r>
              <a:rPr lang="en-US" altLang="ko-KR" sz="32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263082-E911-4FAD-B242-747411D40F24}"/>
              </a:ext>
            </a:extLst>
          </p:cNvPr>
          <p:cNvSpPr txBox="1"/>
          <p:nvPr/>
        </p:nvSpPr>
        <p:spPr>
          <a:xfrm>
            <a:off x="657919" y="2717093"/>
            <a:ext cx="10937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2. </a:t>
            </a:r>
            <a:r>
              <a:rPr lang="ko-KR" altLang="en-US" sz="3200" dirty="0"/>
              <a:t>선생님이 먼저 질문 내용에 답하고 다 말하면 다음 사람에게 공을 던져요</a:t>
            </a:r>
            <a:r>
              <a:rPr lang="en-US" altLang="ko-KR" sz="32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161D83-A25F-4CE1-8C83-E149100D23D4}"/>
              </a:ext>
            </a:extLst>
          </p:cNvPr>
          <p:cNvSpPr txBox="1"/>
          <p:nvPr/>
        </p:nvSpPr>
        <p:spPr>
          <a:xfrm>
            <a:off x="657919" y="3530106"/>
            <a:ext cx="10341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3. </a:t>
            </a:r>
            <a:r>
              <a:rPr lang="ko-KR" altLang="en-US" sz="3200" dirty="0"/>
              <a:t>공을 받은 사람은 질문 내용에 답하고 또 다음 사람에게 공을 던져요</a:t>
            </a:r>
            <a:r>
              <a:rPr lang="en-US" altLang="ko-KR" sz="32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7C6C11-476F-4DE5-B211-A2AE3DBBEE64}"/>
              </a:ext>
            </a:extLst>
          </p:cNvPr>
          <p:cNvSpPr txBox="1"/>
          <p:nvPr/>
        </p:nvSpPr>
        <p:spPr>
          <a:xfrm>
            <a:off x="657919" y="4343119"/>
            <a:ext cx="5984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4. </a:t>
            </a:r>
            <a:r>
              <a:rPr lang="ko-KR" altLang="en-US" sz="3200" dirty="0"/>
              <a:t>우리반 모두가 질문 내용에 답하면 끝</a:t>
            </a:r>
            <a:r>
              <a:rPr lang="en-US" altLang="ko-KR" sz="3200" dirty="0"/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A1BE2-173E-4FDE-A28F-C212CAFF7AC7}"/>
              </a:ext>
            </a:extLst>
          </p:cNvPr>
          <p:cNvSpPr txBox="1"/>
          <p:nvPr/>
        </p:nvSpPr>
        <p:spPr>
          <a:xfrm>
            <a:off x="657919" y="5156132"/>
            <a:ext cx="10201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5. </a:t>
            </a:r>
            <a:r>
              <a:rPr lang="ko-KR" altLang="en-US" sz="3200" dirty="0"/>
              <a:t>활동이 다 끝난 후 궁금한 점이 생겼다면 친구에게 질문해도 좋아요</a:t>
            </a:r>
            <a:r>
              <a:rPr lang="en-US" altLang="ko-KR" sz="3200" dirty="0"/>
              <a:t>.</a:t>
            </a:r>
            <a:r>
              <a:rPr lang="ko-KR" altLang="en-US" sz="3200" dirty="0"/>
              <a:t> </a:t>
            </a:r>
            <a:endParaRPr lang="en-US" altLang="ko-KR" sz="3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714B4F-4C9C-4EED-BF75-8EDF25429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96">
            <a:off x="9757518" y="492637"/>
            <a:ext cx="1938918" cy="19389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99DAC30-951D-4B4E-AEEB-9F3D333F8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6" name="그림 25" descr="조류이(가) 표시된 사진&#10;&#10;자동 생성된 설명">
            <a:extLst>
              <a:ext uri="{FF2B5EF4-FFF2-40B4-BE49-F238E27FC236}">
                <a16:creationId xmlns:a16="http://schemas.microsoft.com/office/drawing/2014/main" id="{FAA9F4ED-B1DC-4C7E-985A-370238EC4E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7" name="그림 26" descr="표지판이(가) 표시된 사진&#10;&#10;자동 생성된 설명">
            <a:extLst>
              <a:ext uri="{FF2B5EF4-FFF2-40B4-BE49-F238E27FC236}">
                <a16:creationId xmlns:a16="http://schemas.microsoft.com/office/drawing/2014/main" id="{7467200B-1D9F-41B1-B681-26A553A436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9" name="그림 8" descr="축구, 게임, 시계이(가) 표시된 사진&#10;&#10;자동 생성된 설명">
            <a:extLst>
              <a:ext uri="{FF2B5EF4-FFF2-40B4-BE49-F238E27FC236}">
                <a16:creationId xmlns:a16="http://schemas.microsoft.com/office/drawing/2014/main" id="{46F519B3-762F-4908-BEBB-B393F71256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454" y="1244818"/>
            <a:ext cx="1318523" cy="1318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48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54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몸 풀고 마음 풀고</a:t>
            </a:r>
            <a:r>
              <a:rPr lang="en-US" altLang="ko-KR" dirty="0"/>
              <a:t>’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99DAC30-951D-4B4E-AEEB-9F3D333F8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6" name="그림 25" descr="조류이(가) 표시된 사진&#10;&#10;자동 생성된 설명">
            <a:extLst>
              <a:ext uri="{FF2B5EF4-FFF2-40B4-BE49-F238E27FC236}">
                <a16:creationId xmlns:a16="http://schemas.microsoft.com/office/drawing/2014/main" id="{FAA9F4ED-B1DC-4C7E-985A-370238EC4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7" name="그림 26" descr="표지판이(가) 표시된 사진&#10;&#10;자동 생성된 설명">
            <a:extLst>
              <a:ext uri="{FF2B5EF4-FFF2-40B4-BE49-F238E27FC236}">
                <a16:creationId xmlns:a16="http://schemas.microsoft.com/office/drawing/2014/main" id="{7467200B-1D9F-41B1-B681-26A553A436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6530389-2531-4869-B5FC-EA82DC9C772F}"/>
              </a:ext>
            </a:extLst>
          </p:cNvPr>
          <p:cNvSpPr txBox="1"/>
          <p:nvPr/>
        </p:nvSpPr>
        <p:spPr>
          <a:xfrm>
            <a:off x="1254781" y="1680449"/>
            <a:ext cx="9682459" cy="123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dirty="0">
                <a:latin typeface="+mj-ea"/>
                <a:ea typeface="+mj-ea"/>
              </a:rPr>
              <a:t>자</a:t>
            </a:r>
            <a:r>
              <a:rPr lang="en-US" altLang="ko-KR" sz="5400" dirty="0">
                <a:latin typeface="+mj-ea"/>
                <a:ea typeface="+mj-ea"/>
              </a:rPr>
              <a:t>, </a:t>
            </a:r>
            <a:r>
              <a:rPr lang="ko-KR" altLang="en-US" sz="5400" dirty="0">
                <a:latin typeface="+mj-ea"/>
                <a:ea typeface="+mj-ea"/>
              </a:rPr>
              <a:t>그럼 이제 질문을 뽑아볼까요</a:t>
            </a:r>
            <a:r>
              <a:rPr lang="en-US" altLang="ko-KR" sz="5400" dirty="0">
                <a:latin typeface="+mj-ea"/>
                <a:ea typeface="+mj-ea"/>
              </a:rPr>
              <a:t>?</a:t>
            </a:r>
            <a:endParaRPr lang="ko-KR" altLang="en-US" sz="5400" dirty="0">
              <a:latin typeface="+mj-ea"/>
              <a:ea typeface="+mj-ea"/>
            </a:endParaRPr>
          </a:p>
        </p:txBody>
      </p:sp>
      <p:sp>
        <p:nvSpPr>
          <p:cNvPr id="28" name="직사각형 27">
            <a:hlinkClick r:id="rId10" action="ppaction://hlinksldjump"/>
            <a:extLst>
              <a:ext uri="{FF2B5EF4-FFF2-40B4-BE49-F238E27FC236}">
                <a16:creationId xmlns:a16="http://schemas.microsoft.com/office/drawing/2014/main" id="{C4DF7E0E-6B12-4916-B2A4-C8A0EE9B8981}"/>
              </a:ext>
            </a:extLst>
          </p:cNvPr>
          <p:cNvSpPr/>
          <p:nvPr/>
        </p:nvSpPr>
        <p:spPr>
          <a:xfrm>
            <a:off x="350460" y="3631311"/>
            <a:ext cx="1789800" cy="1789800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endParaRPr lang="ko-KR" altLang="en-US" sz="6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9" name="직사각형 28">
            <a:hlinkClick r:id="rId11" action="ppaction://hlinksldjump"/>
            <a:extLst>
              <a:ext uri="{FF2B5EF4-FFF2-40B4-BE49-F238E27FC236}">
                <a16:creationId xmlns:a16="http://schemas.microsoft.com/office/drawing/2014/main" id="{2D58680E-9137-402F-998F-7AC6935669CF}"/>
              </a:ext>
            </a:extLst>
          </p:cNvPr>
          <p:cNvSpPr/>
          <p:nvPr/>
        </p:nvSpPr>
        <p:spPr>
          <a:xfrm>
            <a:off x="2768762" y="3631311"/>
            <a:ext cx="1789800" cy="1789800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endParaRPr lang="ko-KR" altLang="en-US" sz="6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0" name="직사각형 29">
            <a:hlinkClick r:id="rId12" action="ppaction://hlinksldjump"/>
            <a:extLst>
              <a:ext uri="{FF2B5EF4-FFF2-40B4-BE49-F238E27FC236}">
                <a16:creationId xmlns:a16="http://schemas.microsoft.com/office/drawing/2014/main" id="{69D48F6A-F22C-4014-AB0C-CB4161EE615C}"/>
              </a:ext>
            </a:extLst>
          </p:cNvPr>
          <p:cNvSpPr/>
          <p:nvPr/>
        </p:nvSpPr>
        <p:spPr>
          <a:xfrm>
            <a:off x="5187064" y="3631311"/>
            <a:ext cx="1789800" cy="1789800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endParaRPr lang="ko-KR" altLang="en-US" sz="6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1" name="직사각형 30">
            <a:hlinkClick r:id="rId13" action="ppaction://hlinksldjump"/>
            <a:extLst>
              <a:ext uri="{FF2B5EF4-FFF2-40B4-BE49-F238E27FC236}">
                <a16:creationId xmlns:a16="http://schemas.microsoft.com/office/drawing/2014/main" id="{E9556DD3-86C5-4243-B476-3C3D4586B2BE}"/>
              </a:ext>
            </a:extLst>
          </p:cNvPr>
          <p:cNvSpPr/>
          <p:nvPr/>
        </p:nvSpPr>
        <p:spPr>
          <a:xfrm>
            <a:off x="7605366" y="3631311"/>
            <a:ext cx="1789800" cy="1789800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endParaRPr lang="ko-KR" altLang="en-US" sz="6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2" name="직사각형 31">
            <a:hlinkClick r:id="rId14" action="ppaction://hlinksldjump"/>
            <a:extLst>
              <a:ext uri="{FF2B5EF4-FFF2-40B4-BE49-F238E27FC236}">
                <a16:creationId xmlns:a16="http://schemas.microsoft.com/office/drawing/2014/main" id="{01F37CB9-53BD-4657-9CF8-D2DC83C3EBBD}"/>
              </a:ext>
            </a:extLst>
          </p:cNvPr>
          <p:cNvSpPr/>
          <p:nvPr/>
        </p:nvSpPr>
        <p:spPr>
          <a:xfrm>
            <a:off x="10023669" y="3631311"/>
            <a:ext cx="1789800" cy="1789800"/>
          </a:xfrm>
          <a:prstGeom prst="rect">
            <a:avLst/>
          </a:prstGeom>
          <a:solidFill>
            <a:srgbClr val="DB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>
                <a:solidFill>
                  <a:schemeClr val="tx1"/>
                </a:solidFill>
                <a:latin typeface="+mj-ea"/>
                <a:ea typeface="+mj-ea"/>
              </a:rPr>
              <a:t>5</a:t>
            </a:r>
            <a:endParaRPr lang="ko-KR" altLang="en-US" sz="6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513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54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몸 풀고 마음 풀고</a:t>
            </a:r>
            <a:r>
              <a:rPr lang="en-US" altLang="ko-KR" dirty="0"/>
              <a:t>’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05AC8A0C-C52A-4746-A3A2-31292000BD92}"/>
              </a:ext>
            </a:extLst>
          </p:cNvPr>
          <p:cNvSpPr/>
          <p:nvPr/>
        </p:nvSpPr>
        <p:spPr>
          <a:xfrm>
            <a:off x="559904" y="1585594"/>
            <a:ext cx="7593496" cy="5000626"/>
          </a:xfrm>
          <a:prstGeom prst="wedgeEllipseCallout">
            <a:avLst>
              <a:gd name="adj1" fmla="val 52805"/>
              <a:gd name="adj2" fmla="val 39015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시계이(가) 표시된 사진&#10;&#10;자동 생성된 설명">
            <a:extLst>
              <a:ext uri="{FF2B5EF4-FFF2-40B4-BE49-F238E27FC236}">
                <a16:creationId xmlns:a16="http://schemas.microsoft.com/office/drawing/2014/main" id="{E0A9F11B-7CEC-4ABD-8769-D38217469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2457450"/>
            <a:ext cx="4400550" cy="44005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6A859D-68FD-4FB0-A68B-EA6129258022}"/>
              </a:ext>
            </a:extLst>
          </p:cNvPr>
          <p:cNvSpPr txBox="1"/>
          <p:nvPr/>
        </p:nvSpPr>
        <p:spPr>
          <a:xfrm>
            <a:off x="2652407" y="2957425"/>
            <a:ext cx="3398687" cy="250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/>
              <a:t>오늘 나의 기분을</a:t>
            </a:r>
            <a:endParaRPr lang="en-US" altLang="ko-KR" sz="3600" b="1" dirty="0"/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색깔로 표현한다면</a:t>
            </a:r>
            <a:r>
              <a:rPr lang="en-US" altLang="ko-KR" sz="3600" b="1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그 이유는</a:t>
            </a:r>
            <a:r>
              <a:rPr lang="en-US" altLang="ko-KR" sz="3600" b="1" dirty="0"/>
              <a:t>?</a:t>
            </a:r>
          </a:p>
        </p:txBody>
      </p:sp>
      <p:sp>
        <p:nvSpPr>
          <p:cNvPr id="3" name="사각형: 둥근 모서리 2">
            <a:hlinkClick r:id="rId8" action="ppaction://hlinksldjump"/>
            <a:extLst>
              <a:ext uri="{FF2B5EF4-FFF2-40B4-BE49-F238E27FC236}">
                <a16:creationId xmlns:a16="http://schemas.microsoft.com/office/drawing/2014/main" id="{07E0270F-F231-461E-AF1F-D9F4C1203AFC}"/>
              </a:ext>
            </a:extLst>
          </p:cNvPr>
          <p:cNvSpPr/>
          <p:nvPr/>
        </p:nvSpPr>
        <p:spPr>
          <a:xfrm>
            <a:off x="7811223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규칙 설명</a:t>
            </a:r>
          </a:p>
        </p:txBody>
      </p:sp>
      <p:sp>
        <p:nvSpPr>
          <p:cNvPr id="22" name="사각형: 둥근 모서리 21">
            <a:hlinkClick r:id="rId9" action="ppaction://hlinksldjump"/>
            <a:extLst>
              <a:ext uri="{FF2B5EF4-FFF2-40B4-BE49-F238E27FC236}">
                <a16:creationId xmlns:a16="http://schemas.microsoft.com/office/drawing/2014/main" id="{B3244591-431C-4EC2-B437-F84F9C0F3189}"/>
              </a:ext>
            </a:extLst>
          </p:cNvPr>
          <p:cNvSpPr/>
          <p:nvPr/>
        </p:nvSpPr>
        <p:spPr>
          <a:xfrm>
            <a:off x="9870511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질문 뽑기</a:t>
            </a:r>
          </a:p>
        </p:txBody>
      </p:sp>
    </p:spTree>
    <p:extLst>
      <p:ext uri="{BB962C8B-B14F-4D97-AF65-F5344CB8AC3E}">
        <p14:creationId xmlns:p14="http://schemas.microsoft.com/office/powerpoint/2010/main" val="51468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54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몸 풀고 마음 풀고</a:t>
            </a:r>
            <a:r>
              <a:rPr lang="en-US" altLang="ko-KR" dirty="0"/>
              <a:t>’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05AC8A0C-C52A-4746-A3A2-31292000BD92}"/>
              </a:ext>
            </a:extLst>
          </p:cNvPr>
          <p:cNvSpPr/>
          <p:nvPr/>
        </p:nvSpPr>
        <p:spPr>
          <a:xfrm>
            <a:off x="559904" y="1585594"/>
            <a:ext cx="7593496" cy="5000626"/>
          </a:xfrm>
          <a:prstGeom prst="wedgeEllipseCallout">
            <a:avLst>
              <a:gd name="adj1" fmla="val 52805"/>
              <a:gd name="adj2" fmla="val 39015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시계이(가) 표시된 사진&#10;&#10;자동 생성된 설명">
            <a:extLst>
              <a:ext uri="{FF2B5EF4-FFF2-40B4-BE49-F238E27FC236}">
                <a16:creationId xmlns:a16="http://schemas.microsoft.com/office/drawing/2014/main" id="{E0A9F11B-7CEC-4ABD-8769-D38217469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2457450"/>
            <a:ext cx="4400550" cy="44005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6A859D-68FD-4FB0-A68B-EA6129258022}"/>
              </a:ext>
            </a:extLst>
          </p:cNvPr>
          <p:cNvSpPr txBox="1"/>
          <p:nvPr/>
        </p:nvSpPr>
        <p:spPr>
          <a:xfrm>
            <a:off x="1967927" y="2957425"/>
            <a:ext cx="4767652" cy="250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/>
              <a:t>우리 학교에서</a:t>
            </a:r>
            <a:endParaRPr lang="en-US" altLang="ko-KR" sz="3600" b="1" dirty="0"/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내가 가장 좋아하는 장소는</a:t>
            </a:r>
            <a:r>
              <a:rPr lang="en-US" altLang="ko-KR" sz="3600" b="1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그 이유는</a:t>
            </a:r>
            <a:r>
              <a:rPr lang="en-US" altLang="ko-KR" sz="3600" b="1" dirty="0"/>
              <a:t>?</a:t>
            </a:r>
          </a:p>
        </p:txBody>
      </p:sp>
      <p:sp>
        <p:nvSpPr>
          <p:cNvPr id="14" name="사각형: 둥근 모서리 13">
            <a:hlinkClick r:id="rId8" action="ppaction://hlinksldjump"/>
            <a:extLst>
              <a:ext uri="{FF2B5EF4-FFF2-40B4-BE49-F238E27FC236}">
                <a16:creationId xmlns:a16="http://schemas.microsoft.com/office/drawing/2014/main" id="{FEE8523B-243C-437C-9A4E-8ED6E56D41A1}"/>
              </a:ext>
            </a:extLst>
          </p:cNvPr>
          <p:cNvSpPr/>
          <p:nvPr/>
        </p:nvSpPr>
        <p:spPr>
          <a:xfrm>
            <a:off x="7811223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규칙 설명</a:t>
            </a:r>
          </a:p>
        </p:txBody>
      </p:sp>
      <p:sp>
        <p:nvSpPr>
          <p:cNvPr id="15" name="사각형: 둥근 모서리 14">
            <a:hlinkClick r:id="rId9" action="ppaction://hlinksldjump"/>
            <a:extLst>
              <a:ext uri="{FF2B5EF4-FFF2-40B4-BE49-F238E27FC236}">
                <a16:creationId xmlns:a16="http://schemas.microsoft.com/office/drawing/2014/main" id="{C7B4FF6A-FFC1-45CB-9EF9-0435172984B2}"/>
              </a:ext>
            </a:extLst>
          </p:cNvPr>
          <p:cNvSpPr/>
          <p:nvPr/>
        </p:nvSpPr>
        <p:spPr>
          <a:xfrm>
            <a:off x="9870511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질문 뽑기</a:t>
            </a:r>
          </a:p>
        </p:txBody>
      </p:sp>
    </p:spTree>
    <p:extLst>
      <p:ext uri="{BB962C8B-B14F-4D97-AF65-F5344CB8AC3E}">
        <p14:creationId xmlns:p14="http://schemas.microsoft.com/office/powerpoint/2010/main" val="54266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54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몸 풀고 마음 풀고</a:t>
            </a:r>
            <a:r>
              <a:rPr lang="en-US" altLang="ko-KR" dirty="0"/>
              <a:t>’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05AC8A0C-C52A-4746-A3A2-31292000BD92}"/>
              </a:ext>
            </a:extLst>
          </p:cNvPr>
          <p:cNvSpPr/>
          <p:nvPr/>
        </p:nvSpPr>
        <p:spPr>
          <a:xfrm>
            <a:off x="559904" y="1585594"/>
            <a:ext cx="7593496" cy="5000626"/>
          </a:xfrm>
          <a:prstGeom prst="wedgeEllipseCallout">
            <a:avLst>
              <a:gd name="adj1" fmla="val 52805"/>
              <a:gd name="adj2" fmla="val 39015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시계이(가) 표시된 사진&#10;&#10;자동 생성된 설명">
            <a:extLst>
              <a:ext uri="{FF2B5EF4-FFF2-40B4-BE49-F238E27FC236}">
                <a16:creationId xmlns:a16="http://schemas.microsoft.com/office/drawing/2014/main" id="{E0A9F11B-7CEC-4ABD-8769-D38217469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2457450"/>
            <a:ext cx="4400550" cy="44005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6A859D-68FD-4FB0-A68B-EA6129258022}"/>
              </a:ext>
            </a:extLst>
          </p:cNvPr>
          <p:cNvSpPr txBox="1"/>
          <p:nvPr/>
        </p:nvSpPr>
        <p:spPr>
          <a:xfrm>
            <a:off x="2675656" y="3246510"/>
            <a:ext cx="3352200" cy="1678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/>
              <a:t>내가 가장 좋아하는</a:t>
            </a:r>
            <a:endParaRPr lang="en-US" altLang="ko-KR" sz="3600" b="1" dirty="0"/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급식 메뉴는</a:t>
            </a:r>
            <a:r>
              <a:rPr lang="en-US" altLang="ko-KR" sz="3600" b="1" dirty="0"/>
              <a:t>?</a:t>
            </a:r>
          </a:p>
        </p:txBody>
      </p:sp>
      <p:sp>
        <p:nvSpPr>
          <p:cNvPr id="14" name="사각형: 둥근 모서리 13">
            <a:hlinkClick r:id="rId8" action="ppaction://hlinksldjump"/>
            <a:extLst>
              <a:ext uri="{FF2B5EF4-FFF2-40B4-BE49-F238E27FC236}">
                <a16:creationId xmlns:a16="http://schemas.microsoft.com/office/drawing/2014/main" id="{E71BD0D8-47F4-4A86-822A-0835AEC86504}"/>
              </a:ext>
            </a:extLst>
          </p:cNvPr>
          <p:cNvSpPr/>
          <p:nvPr/>
        </p:nvSpPr>
        <p:spPr>
          <a:xfrm>
            <a:off x="7811223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규칙 설명</a:t>
            </a:r>
          </a:p>
        </p:txBody>
      </p:sp>
      <p:sp>
        <p:nvSpPr>
          <p:cNvPr id="15" name="사각형: 둥근 모서리 14">
            <a:hlinkClick r:id="rId9" action="ppaction://hlinksldjump"/>
            <a:extLst>
              <a:ext uri="{FF2B5EF4-FFF2-40B4-BE49-F238E27FC236}">
                <a16:creationId xmlns:a16="http://schemas.microsoft.com/office/drawing/2014/main" id="{E48B4523-FE7E-4A71-981C-16E80106EFEC}"/>
              </a:ext>
            </a:extLst>
          </p:cNvPr>
          <p:cNvSpPr/>
          <p:nvPr/>
        </p:nvSpPr>
        <p:spPr>
          <a:xfrm>
            <a:off x="9870511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질문 뽑기</a:t>
            </a:r>
          </a:p>
        </p:txBody>
      </p:sp>
    </p:spTree>
    <p:extLst>
      <p:ext uri="{BB962C8B-B14F-4D97-AF65-F5344CB8AC3E}">
        <p14:creationId xmlns:p14="http://schemas.microsoft.com/office/powerpoint/2010/main" val="241149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54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몸 풀고 마음 풀고</a:t>
            </a:r>
            <a:r>
              <a:rPr lang="en-US" altLang="ko-KR" dirty="0"/>
              <a:t>’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05AC8A0C-C52A-4746-A3A2-31292000BD92}"/>
              </a:ext>
            </a:extLst>
          </p:cNvPr>
          <p:cNvSpPr/>
          <p:nvPr/>
        </p:nvSpPr>
        <p:spPr>
          <a:xfrm>
            <a:off x="559904" y="1585594"/>
            <a:ext cx="7593496" cy="5000626"/>
          </a:xfrm>
          <a:prstGeom prst="wedgeEllipseCallout">
            <a:avLst>
              <a:gd name="adj1" fmla="val 52805"/>
              <a:gd name="adj2" fmla="val 39015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시계이(가) 표시된 사진&#10;&#10;자동 생성된 설명">
            <a:extLst>
              <a:ext uri="{FF2B5EF4-FFF2-40B4-BE49-F238E27FC236}">
                <a16:creationId xmlns:a16="http://schemas.microsoft.com/office/drawing/2014/main" id="{E0A9F11B-7CEC-4ABD-8769-D38217469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2457450"/>
            <a:ext cx="4400550" cy="44005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6A859D-68FD-4FB0-A68B-EA6129258022}"/>
              </a:ext>
            </a:extLst>
          </p:cNvPr>
          <p:cNvSpPr txBox="1"/>
          <p:nvPr/>
        </p:nvSpPr>
        <p:spPr>
          <a:xfrm>
            <a:off x="1937476" y="3246510"/>
            <a:ext cx="4828565" cy="1678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/>
              <a:t>요즘 내가 즐겨 듣는 노래는</a:t>
            </a:r>
            <a:r>
              <a:rPr lang="en-US" altLang="ko-KR" sz="3600" b="1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그 이유는</a:t>
            </a:r>
            <a:r>
              <a:rPr lang="en-US" altLang="ko-KR" sz="3600" b="1" dirty="0"/>
              <a:t>?</a:t>
            </a:r>
          </a:p>
        </p:txBody>
      </p:sp>
      <p:sp>
        <p:nvSpPr>
          <p:cNvPr id="14" name="사각형: 둥근 모서리 13">
            <a:hlinkClick r:id="rId8" action="ppaction://hlinksldjump"/>
            <a:extLst>
              <a:ext uri="{FF2B5EF4-FFF2-40B4-BE49-F238E27FC236}">
                <a16:creationId xmlns:a16="http://schemas.microsoft.com/office/drawing/2014/main" id="{608B4EDF-E1C8-4F97-9027-161C85AF4179}"/>
              </a:ext>
            </a:extLst>
          </p:cNvPr>
          <p:cNvSpPr/>
          <p:nvPr/>
        </p:nvSpPr>
        <p:spPr>
          <a:xfrm>
            <a:off x="7811223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규칙 설명</a:t>
            </a:r>
          </a:p>
        </p:txBody>
      </p:sp>
      <p:sp>
        <p:nvSpPr>
          <p:cNvPr id="15" name="사각형: 둥근 모서리 14">
            <a:hlinkClick r:id="rId9" action="ppaction://hlinksldjump"/>
            <a:extLst>
              <a:ext uri="{FF2B5EF4-FFF2-40B4-BE49-F238E27FC236}">
                <a16:creationId xmlns:a16="http://schemas.microsoft.com/office/drawing/2014/main" id="{76E063ED-123E-4F78-B263-6CAE3F0E9B06}"/>
              </a:ext>
            </a:extLst>
          </p:cNvPr>
          <p:cNvSpPr/>
          <p:nvPr/>
        </p:nvSpPr>
        <p:spPr>
          <a:xfrm>
            <a:off x="9870511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질문 뽑기</a:t>
            </a:r>
          </a:p>
        </p:txBody>
      </p:sp>
    </p:spTree>
    <p:extLst>
      <p:ext uri="{BB962C8B-B14F-4D97-AF65-F5344CB8AC3E}">
        <p14:creationId xmlns:p14="http://schemas.microsoft.com/office/powerpoint/2010/main" val="13404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54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몸 풀고 마음 풀고</a:t>
            </a:r>
            <a:r>
              <a:rPr lang="en-US" altLang="ko-KR" dirty="0"/>
              <a:t>’</a:t>
            </a:r>
            <a:endParaRPr lang="ko-KR" altLang="en-US" dirty="0"/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05AC8A0C-C52A-4746-A3A2-31292000BD92}"/>
              </a:ext>
            </a:extLst>
          </p:cNvPr>
          <p:cNvSpPr/>
          <p:nvPr/>
        </p:nvSpPr>
        <p:spPr>
          <a:xfrm>
            <a:off x="559904" y="1585594"/>
            <a:ext cx="7593496" cy="5000626"/>
          </a:xfrm>
          <a:prstGeom prst="wedgeEllipseCallout">
            <a:avLst>
              <a:gd name="adj1" fmla="val 52805"/>
              <a:gd name="adj2" fmla="val 39015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시계이(가) 표시된 사진&#10;&#10;자동 생성된 설명">
            <a:extLst>
              <a:ext uri="{FF2B5EF4-FFF2-40B4-BE49-F238E27FC236}">
                <a16:creationId xmlns:a16="http://schemas.microsoft.com/office/drawing/2014/main" id="{E0A9F11B-7CEC-4ABD-8769-D38217469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2457450"/>
            <a:ext cx="4400550" cy="44005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6A859D-68FD-4FB0-A68B-EA6129258022}"/>
              </a:ext>
            </a:extLst>
          </p:cNvPr>
          <p:cNvSpPr txBox="1"/>
          <p:nvPr/>
        </p:nvSpPr>
        <p:spPr>
          <a:xfrm>
            <a:off x="2355852" y="2092348"/>
            <a:ext cx="3991798" cy="3987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b="1" dirty="0"/>
              <a:t>학교에서 했던 것 중에</a:t>
            </a:r>
            <a:endParaRPr lang="en-US" altLang="ko-KR" sz="3600" b="1" dirty="0"/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가장 기억에 남는 일은</a:t>
            </a:r>
            <a:r>
              <a:rPr lang="en-US" altLang="ko-KR" sz="3600" b="1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ko-KR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또는</a:t>
            </a:r>
            <a:endParaRPr lang="en-US" altLang="ko-K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올해 우리반에서</a:t>
            </a:r>
            <a:endParaRPr lang="en-US" altLang="ko-KR" sz="3600" b="1" dirty="0"/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꼭 해보고 싶은 일은</a:t>
            </a:r>
            <a:r>
              <a:rPr lang="en-US" altLang="ko-KR" sz="3600" b="1" dirty="0"/>
              <a:t>?</a:t>
            </a:r>
          </a:p>
        </p:txBody>
      </p:sp>
      <p:sp>
        <p:nvSpPr>
          <p:cNvPr id="14" name="사각형: 둥근 모서리 13">
            <a:hlinkClick r:id="rId8" action="ppaction://hlinksldjump"/>
            <a:extLst>
              <a:ext uri="{FF2B5EF4-FFF2-40B4-BE49-F238E27FC236}">
                <a16:creationId xmlns:a16="http://schemas.microsoft.com/office/drawing/2014/main" id="{F506583C-9F8B-4E26-813A-896181D5C765}"/>
              </a:ext>
            </a:extLst>
          </p:cNvPr>
          <p:cNvSpPr/>
          <p:nvPr/>
        </p:nvSpPr>
        <p:spPr>
          <a:xfrm>
            <a:off x="7811223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규칙 설명</a:t>
            </a:r>
          </a:p>
        </p:txBody>
      </p:sp>
      <p:sp>
        <p:nvSpPr>
          <p:cNvPr id="15" name="사각형: 둥근 모서리 14">
            <a:hlinkClick r:id="rId9" action="ppaction://hlinksldjump"/>
            <a:extLst>
              <a:ext uri="{FF2B5EF4-FFF2-40B4-BE49-F238E27FC236}">
                <a16:creationId xmlns:a16="http://schemas.microsoft.com/office/drawing/2014/main" id="{C2F1F557-F1E9-4DDD-B3EF-3E1B753C6746}"/>
              </a:ext>
            </a:extLst>
          </p:cNvPr>
          <p:cNvSpPr/>
          <p:nvPr/>
        </p:nvSpPr>
        <p:spPr>
          <a:xfrm>
            <a:off x="9870511" y="294905"/>
            <a:ext cx="1890793" cy="982568"/>
          </a:xfrm>
          <a:prstGeom prst="roundRect">
            <a:avLst/>
          </a:prstGeom>
          <a:solidFill>
            <a:srgbClr val="E7FFB3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질문 뽑기</a:t>
            </a:r>
          </a:p>
        </p:txBody>
      </p:sp>
    </p:spTree>
    <p:extLst>
      <p:ext uri="{BB962C8B-B14F-4D97-AF65-F5344CB8AC3E}">
        <p14:creationId xmlns:p14="http://schemas.microsoft.com/office/powerpoint/2010/main" val="310582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Tmon몬소리 Black"/>
        <a:ea typeface="Tmon몬소리 Black"/>
        <a:cs typeface=""/>
      </a:majorFont>
      <a:minorFont>
        <a:latin typeface="나눔바른펜"/>
        <a:ea typeface="나눔바른펜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602</Words>
  <Application>Microsoft Office PowerPoint</Application>
  <PresentationFormat>와이드스크린</PresentationFormat>
  <Paragraphs>113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나눔바른펜</vt:lpstr>
      <vt:lpstr>맑은 고딕</vt:lpstr>
      <vt:lpstr>Tmon몬소리 Black</vt:lpstr>
      <vt:lpstr>Arial</vt:lpstr>
      <vt:lpstr>Office 테마</vt:lpstr>
      <vt:lpstr>PowerPoint 프레젠테이션</vt:lpstr>
      <vt:lpstr>PowerPoint 프레젠테이션</vt:lpstr>
      <vt:lpstr>‘몸 풀고 마음 풀고’ 활동 방법</vt:lpstr>
      <vt:lpstr>‘몸 풀고 마음 풀고’</vt:lpstr>
      <vt:lpstr>‘몸 풀고 마음 풀고’</vt:lpstr>
      <vt:lpstr>‘몸 풀고 마음 풀고’</vt:lpstr>
      <vt:lpstr>‘몸 풀고 마음 풀고’</vt:lpstr>
      <vt:lpstr>‘몸 풀고 마음 풀고’</vt:lpstr>
      <vt:lpstr>‘몸 풀고 마음 풀고’</vt:lpstr>
      <vt:lpstr>PowerPoint 프레젠테이션</vt:lpstr>
      <vt:lpstr>먼저 생각해보아요!</vt:lpstr>
      <vt:lpstr>먼저 생각해보아요!</vt:lpstr>
      <vt:lpstr>큰 바람이 불어~!</vt:lpstr>
      <vt:lpstr>미션! 실내화 옮기기!</vt:lpstr>
      <vt:lpstr>번호 순서대로! 스피드! 공 돌리기</vt:lpstr>
      <vt:lpstr>놀이를 마치며</vt:lpstr>
      <vt:lpstr>놀이를 마치며</vt:lpstr>
      <vt:lpstr>놀이를 마치며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HYEONJI</dc:creator>
  <cp:lastModifiedBy>KIM HYEONJI</cp:lastModifiedBy>
  <cp:revision>74</cp:revision>
  <dcterms:created xsi:type="dcterms:W3CDTF">2020-02-05T12:10:51Z</dcterms:created>
  <dcterms:modified xsi:type="dcterms:W3CDTF">2020-02-15T13:55:07Z</dcterms:modified>
</cp:coreProperties>
</file>