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2" r:id="rId2"/>
    <p:sldId id="304" r:id="rId3"/>
    <p:sldId id="268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</p:sldIdLst>
  <p:sldSz cx="12192000" cy="6858000"/>
  <p:notesSz cx="6858000" cy="9144000"/>
  <p:embeddedFontLst>
    <p:embeddedFont>
      <p:font typeface="Tmon몬소리 Black" panose="02000A03000000000000" pitchFamily="2" charset="-127"/>
      <p:bold r:id="rId16"/>
    </p:embeddedFont>
    <p:embeddedFont>
      <p:font typeface="나눔바른펜" panose="020B0503000000000000" pitchFamily="50" charset="-127"/>
      <p:regular r:id="rId17"/>
      <p:bold r:id="rId18"/>
    </p:embeddedFont>
    <p:embeddedFont>
      <p:font typeface="맑은 고딕" panose="020B0503020000020004" pitchFamily="50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C54"/>
    <a:srgbClr val="F9F9F9"/>
    <a:srgbClr val="F2F2F2"/>
    <a:srgbClr val="FEFA74"/>
    <a:srgbClr val="FFB1AF"/>
    <a:srgbClr val="E2D3F0"/>
    <a:srgbClr val="E7F7FF"/>
    <a:srgbClr val="DBF3FF"/>
    <a:srgbClr val="FFFF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88020" autoAdjust="0"/>
  </p:normalViewPr>
  <p:slideViewPr>
    <p:cSldViewPr snapToGrid="0">
      <p:cViewPr varScale="1">
        <p:scale>
          <a:sx n="71" d="100"/>
          <a:sy n="71" d="100"/>
        </p:scale>
        <p:origin x="6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709D2-A54F-4C45-A504-1415052B0339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DBE71-D71B-4724-AD3B-CD8D338166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86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신나는 노래를 틀면 더 좋아요</a:t>
            </a:r>
            <a:r>
              <a:rPr lang="en-US" altLang="ko-KR" dirty="0"/>
              <a:t>!</a:t>
            </a:r>
          </a:p>
          <a:p>
            <a:r>
              <a:rPr lang="ko-KR" altLang="en-US" dirty="0"/>
              <a:t>가장 비슷하게 그린 친구에게는 상이 있다고 하고</a:t>
            </a:r>
            <a:r>
              <a:rPr lang="en-US" altLang="ko-KR" dirty="0"/>
              <a:t>, </a:t>
            </a:r>
            <a:r>
              <a:rPr lang="ko-KR" altLang="en-US" dirty="0"/>
              <a:t>비하하거나 기분 나쁘게 그린 친구는 선생님께 크게 혼이 나고 게임에 참여할 수 없음을 안내합니다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5847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01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기쁜 마음으로 받을 수 있도록 분위기를 형성해주세요</a:t>
            </a:r>
            <a:r>
              <a:rPr lang="en-US" altLang="ko-KR" dirty="0"/>
              <a:t>^^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571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나머지 그림들은 쓰레기통으로 가지 않도록 </a:t>
            </a:r>
            <a:r>
              <a:rPr lang="ko-KR" altLang="en-US" dirty="0" err="1"/>
              <a:t>ㅠㅠ</a:t>
            </a:r>
            <a:r>
              <a:rPr lang="ko-KR" altLang="en-US" dirty="0"/>
              <a:t> 이야기 해주세요</a:t>
            </a:r>
            <a:r>
              <a:rPr lang="en-US" altLang="ko-KR" dirty="0"/>
              <a:t>! </a:t>
            </a:r>
            <a:r>
              <a:rPr lang="ko-KR" altLang="en-US" dirty="0"/>
              <a:t>학급 파일에 넣어두어도 좋아요</a:t>
            </a:r>
            <a:r>
              <a:rPr lang="en-US" altLang="ko-KR" dirty="0"/>
              <a:t>! (</a:t>
            </a:r>
            <a:r>
              <a:rPr lang="ko-KR" altLang="en-US" dirty="0"/>
              <a:t>추억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6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친구들에게 우선 어떤 그림인지 보여줍니다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214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70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721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235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04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DBE71-D71B-4724-AD3B-CD8D338166C1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01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60E32-31D3-4EFE-86E8-AC509E86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9C283D-99A4-4F18-A3C9-A150EB6F4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CCD061-2EFE-4987-A51D-8470105E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FC5BE3-98C9-4CF8-9756-D15367C1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4740A3-9389-483B-916F-9461DA92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16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3C98F4-C3B0-4754-AC18-A87B53E3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B72AA17-F7A1-43EE-B17D-B4C43B79F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8343F1-492C-4218-A741-7ED3F1D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1167E7-CD90-4113-B636-FAF10CA1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E1A76-1725-42FB-8B30-7EF6400CD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60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7EF2146-44D8-4931-B293-4C31F8F48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600E22-FF47-4173-B067-8F98B2C3F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096E24-4AC3-4FBA-B234-99B37580B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377B98-55A6-4393-87F8-363ABB01E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FE3F55-9325-4985-B569-2D836768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80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EBCD7B-D0A9-414E-BB68-9632558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91097EE-7648-426F-AB27-F3890EA5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C6DA3E-9192-43F8-B9CF-51E5EDFA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DE577B-C797-4EC5-B1CC-9599DEAD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BB02A7E-D18A-41E6-BD11-5A4B31B2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66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D20BAA-133C-4C69-B77A-625630C9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A456449-37EC-4357-9F5B-AEB0E0C14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FD0190-BD8C-4D63-B517-71A24211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E1D412-95BC-40E6-BD91-D137751A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1FEF082-C9F1-4793-ABB6-B8357F5F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75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62F558-B32F-428C-BF4E-AF8656331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54B104-AD2B-4E80-8733-1373A248B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89DE28-0BDC-4CD8-B35D-EF30018FE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78B9C4-40F3-4251-850B-23CA4615C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164E578-E3E5-4BE3-A77D-7A228C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C0068-0488-44C9-B5DB-4F0D1436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E5A17B-E6A1-48C9-8244-23F55D5F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3AAD729-48EA-44E3-90A3-30F7DAE4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28D7090-04ED-4974-BC34-4689C4CAC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53F4A1A-952F-4E5C-AFF6-B1C2CA158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3FE94DA-68F4-447C-9676-60703550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0A0EE4B-B369-463A-B05E-C06CD19E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90BE7E9-99CE-468A-82CA-394B1A46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762C229-9CBE-41D3-BC66-5634899E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986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E3C8D-5031-458D-B292-7EE5FE6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E41281F-02B6-425C-AF10-C38CDF8E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A86DA3C-2C6B-4767-BEDA-8ADAFD4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518F68-6738-4A3A-87B6-3B622AF4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7268D02-63C0-4510-B955-573ACB5F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B32D4F7-2ED0-46B9-B6A3-950354E8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5930BD-64A9-4776-B21C-880C7380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537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8DA397-E411-40D4-A13E-B81E323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242E01-7A02-4D1A-97B2-C5B5A93F5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FD3A3B-2F7D-4CF7-B320-074E0A44BC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01744CC-EE5D-4E20-B455-B4746BAA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773B254-3ECE-4BFA-B55C-E24ADB1AF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13D4F2-D5BE-4DC8-A7F8-2199819F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61008B-2E3D-435C-AB82-594670FB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33071DC-9A8C-4434-9F2C-211893A9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6EA0E20-C9EB-4FB8-BE4E-DD5839DEC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605AE7D-1CEA-4335-9E7E-D3312CAD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C1CE64-15F5-41CF-8153-BD811665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6C8818E-5AAA-45B3-94DF-4ECF6BA7A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4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88A4133-8856-4EC9-AF86-771F39F9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24A644B-9A14-40BE-A4F2-29DCEEBEF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9E8666-AADF-4317-9CDA-BF10E6022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3CBD4-C9A4-4BE7-A7F2-3BC54176CEA5}" type="datetimeFigureOut">
              <a:rPr lang="ko-KR" altLang="en-US" smtClean="0"/>
              <a:t>2020-02-17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7FFFB3-D06D-4A2F-8D9F-1B9F2C85C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F54683-0539-4C8A-9B9C-8F1C2DC23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CCC02-63EC-4C04-9B03-80FB5821AC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9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방이(가) 표시된 사진&#10;&#10;자동 생성된 설명">
            <a:extLst>
              <a:ext uri="{FF2B5EF4-FFF2-40B4-BE49-F238E27FC236}">
                <a16:creationId xmlns:a16="http://schemas.microsoft.com/office/drawing/2014/main" id="{671D8158-6D9B-4307-9226-ED88168A6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EAF68DDA-C232-43D9-864C-980503DE7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33" y="920779"/>
            <a:ext cx="4086159" cy="4086159"/>
          </a:xfrm>
          <a:prstGeom prst="rect">
            <a:avLst/>
          </a:prstGeom>
        </p:spPr>
      </p:pic>
      <p:pic>
        <p:nvPicPr>
          <p:cNvPr id="5" name="그림 4" descr="앉아있는, 컴퓨터, 모니터, 방이(가) 표시된 사진&#10;&#10;자동 생성된 설명">
            <a:extLst>
              <a:ext uri="{FF2B5EF4-FFF2-40B4-BE49-F238E27FC236}">
                <a16:creationId xmlns:a16="http://schemas.microsoft.com/office/drawing/2014/main" id="{C89F6D58-48F6-4394-ABD7-26B6B872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" y="-528567"/>
            <a:ext cx="5972712" cy="5972712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875688" y="5075902"/>
            <a:ext cx="10440679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8. </a:t>
            </a:r>
            <a:r>
              <a:rPr lang="ko-KR" altLang="en-US" sz="3200" dirty="0"/>
              <a:t>정답을 맞히면 그 그림은 칠판에 게시합니다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그림 속 주인공인 친구는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앞으로 나와 다음 게임의 문제를 맞히는 정답자가 됩니다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385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1466395" y="5075902"/>
            <a:ext cx="9259266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9. </a:t>
            </a:r>
            <a:r>
              <a:rPr lang="ko-KR" altLang="en-US" sz="3200" dirty="0"/>
              <a:t>모든 놀이가 끝나면 우리반 친구들의 얼굴이 걸린 칠판을 보고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우리반 친구의 얼굴과 가장 닮은 그림을 찾아 투표합니다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A964BE3-4E8F-46BF-B7E7-7035A37FD6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04" y="-1213894"/>
            <a:ext cx="8367792" cy="83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7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장난감, 시계, 방이(가) 표시된 사진&#10;&#10;자동 생성된 설명">
            <a:extLst>
              <a:ext uri="{FF2B5EF4-FFF2-40B4-BE49-F238E27FC236}">
                <a16:creationId xmlns:a16="http://schemas.microsoft.com/office/drawing/2014/main" id="{E98CBD21-6554-4916-B99F-1EB1E4784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850" y="-474035"/>
            <a:ext cx="6168743" cy="6168743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714658A-B399-4F12-838D-50BDAADB9078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22A4A1-52C6-4DE5-A930-75DE5DA68E8D}"/>
              </a:ext>
            </a:extLst>
          </p:cNvPr>
          <p:cNvSpPr txBox="1"/>
          <p:nvPr/>
        </p:nvSpPr>
        <p:spPr>
          <a:xfrm>
            <a:off x="808374" y="5785202"/>
            <a:ext cx="10575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10. </a:t>
            </a:r>
            <a:r>
              <a:rPr lang="ko-KR" altLang="en-US" sz="3200" dirty="0"/>
              <a:t>가장 많은 표를 얻은 그림을 그린 친구는 우리반 피카소로 임명합니다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2297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1777379" y="5075902"/>
            <a:ext cx="8637300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11. </a:t>
            </a:r>
            <a:r>
              <a:rPr lang="ko-KR" altLang="en-US" sz="3200" dirty="0"/>
              <a:t>추후에 본인 얼굴을 색칠하고</a:t>
            </a:r>
            <a:r>
              <a:rPr lang="en-US" altLang="ko-KR" sz="3200" dirty="0"/>
              <a:t>, </a:t>
            </a:r>
            <a:r>
              <a:rPr lang="ko-KR" altLang="en-US" sz="3200" dirty="0"/>
              <a:t>이름을 쓴 뒤 교실 한 켠에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en-US" altLang="ko-KR" sz="3200" dirty="0"/>
              <a:t>“</a:t>
            </a:r>
            <a:r>
              <a:rPr lang="ko-KR" altLang="en-US" sz="3200" dirty="0"/>
              <a:t>우리반이 그린 우리반</a:t>
            </a:r>
            <a:r>
              <a:rPr lang="en-US" altLang="ko-KR" sz="3200" dirty="0"/>
              <a:t>”</a:t>
            </a:r>
            <a:r>
              <a:rPr lang="ko-KR" altLang="en-US" sz="3200" dirty="0"/>
              <a:t>이라고 환경 게시를 해도 좋아요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8346C3-8E56-4ED8-BFC3-AE478DC4DC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39" y="584275"/>
            <a:ext cx="5398740" cy="539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0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6B53954C-2072-467F-A7F3-722A7245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5" name="그림 4" descr="꽃이(가) 표시된 사진&#10;&#10;자동 생성된 설명">
            <a:extLst>
              <a:ext uri="{FF2B5EF4-FFF2-40B4-BE49-F238E27FC236}">
                <a16:creationId xmlns:a16="http://schemas.microsoft.com/office/drawing/2014/main" id="{381ED884-7038-4EA1-A6AA-381D0A3C4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6" name="그림 5" descr="표지판이(가) 표시된 사진&#10;&#10;자동 생성된 설명">
            <a:extLst>
              <a:ext uri="{FF2B5EF4-FFF2-40B4-BE49-F238E27FC236}">
                <a16:creationId xmlns:a16="http://schemas.microsoft.com/office/drawing/2014/main" id="{B59D5751-DC39-4AC6-9F7F-4BD104E5B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B62A19-6CE2-489C-87A7-2EBC05659B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02AA4B3-EBFD-41E5-A928-16EEEFA59C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9" name="그림 8" descr="조류이(가) 표시된 사진&#10;&#10;자동 생성된 설명">
            <a:extLst>
              <a:ext uri="{FF2B5EF4-FFF2-40B4-BE49-F238E27FC236}">
                <a16:creationId xmlns:a16="http://schemas.microsoft.com/office/drawing/2014/main" id="{EFB2445D-349A-418C-AC98-703256426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10" name="그림 9" descr="표지판이(가) 표시된 사진&#10;&#10;자동 생성된 설명">
            <a:extLst>
              <a:ext uri="{FF2B5EF4-FFF2-40B4-BE49-F238E27FC236}">
                <a16:creationId xmlns:a16="http://schemas.microsoft.com/office/drawing/2014/main" id="{239648D1-8DF0-4D21-B775-9C763E868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E0C1BD7C-67D3-4A9E-9353-8DB723DF22D9}"/>
              </a:ext>
            </a:extLst>
          </p:cNvPr>
          <p:cNvSpPr/>
          <p:nvPr/>
        </p:nvSpPr>
        <p:spPr>
          <a:xfrm>
            <a:off x="-213700" y="-387458"/>
            <a:ext cx="7668385" cy="6800216"/>
          </a:xfrm>
          <a:prstGeom prst="wedgeEllipseCallout">
            <a:avLst>
              <a:gd name="adj1" fmla="val 51606"/>
              <a:gd name="adj2" fmla="val 41385"/>
            </a:avLst>
          </a:prstGeom>
          <a:solidFill>
            <a:srgbClr val="E7F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A8644-02DC-4CFB-8264-5FB95CF34826}"/>
              </a:ext>
            </a:extLst>
          </p:cNvPr>
          <p:cNvSpPr txBox="1"/>
          <p:nvPr/>
        </p:nvSpPr>
        <p:spPr>
          <a:xfrm>
            <a:off x="1029878" y="511260"/>
            <a:ext cx="5181227" cy="5002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/>
              <a:t>_</a:t>
            </a:r>
            <a:r>
              <a:rPr lang="ko-KR" altLang="en-US" sz="3600" b="1" dirty="0"/>
              <a:t>학년 </a:t>
            </a:r>
            <a:r>
              <a:rPr lang="en-US" altLang="ko-KR" sz="3600" b="1" dirty="0"/>
              <a:t>_</a:t>
            </a:r>
            <a:r>
              <a:rPr lang="ko-KR" altLang="en-US" sz="3600" b="1" dirty="0"/>
              <a:t>반이 된 지 </a:t>
            </a:r>
            <a:r>
              <a:rPr lang="en-US" altLang="ko-KR" sz="3600" b="1" dirty="0"/>
              <a:t>3</a:t>
            </a:r>
            <a:r>
              <a:rPr lang="ko-KR" altLang="en-US" sz="3600" b="1" dirty="0"/>
              <a:t>일</a:t>
            </a:r>
            <a:r>
              <a:rPr lang="en-US" altLang="ko-KR" sz="3600" b="1" dirty="0"/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나는 우리반 친구들의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얼굴과 이름을</a:t>
            </a:r>
            <a:r>
              <a:rPr lang="en-US" altLang="ko-KR" sz="3600" b="1" dirty="0"/>
              <a:t> </a:t>
            </a:r>
            <a:r>
              <a:rPr lang="ko-KR" altLang="en-US" sz="3600" b="1" dirty="0"/>
              <a:t>다 알고 있나요</a:t>
            </a:r>
            <a:r>
              <a:rPr lang="en-US" altLang="ko-KR" sz="3600" b="1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지금부터 우리반 친구들의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얼굴과 이름을 익힐 수 있는</a:t>
            </a:r>
            <a:endParaRPr lang="en-US" altLang="ko-KR" sz="3600" b="1" dirty="0"/>
          </a:p>
          <a:p>
            <a:pPr algn="ctr">
              <a:lnSpc>
                <a:spcPct val="150000"/>
              </a:lnSpc>
            </a:pPr>
            <a:r>
              <a:rPr lang="ko-KR" altLang="en-US" sz="3600" b="1" dirty="0"/>
              <a:t>즐거운 놀이를 해보겠습니다</a:t>
            </a:r>
            <a:r>
              <a:rPr lang="en-US" altLang="ko-KR" sz="3600" b="1" dirty="0"/>
              <a:t>.</a:t>
            </a:r>
            <a:endParaRPr lang="ko-KR" altLang="en-US" sz="3600" b="1" dirty="0"/>
          </a:p>
        </p:txBody>
      </p:sp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DA89B1E5-CCCF-449A-B5DA-ABBAF93DC0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07" y="-315921"/>
            <a:ext cx="7726074" cy="77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9AED7BD-67AC-4E11-B798-5503056D97AC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65F51A-18CD-4978-AE66-EADF530233FF}"/>
              </a:ext>
            </a:extLst>
          </p:cNvPr>
          <p:cNvSpPr txBox="1"/>
          <p:nvPr/>
        </p:nvSpPr>
        <p:spPr>
          <a:xfrm>
            <a:off x="1121729" y="5785202"/>
            <a:ext cx="994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1. </a:t>
            </a:r>
            <a:r>
              <a:rPr lang="ko-KR" altLang="en-US" sz="3200" dirty="0"/>
              <a:t>각자 선생님이 준비해 준 </a:t>
            </a:r>
            <a:r>
              <a:rPr lang="en-US" altLang="ko-KR" sz="3200" dirty="0"/>
              <a:t>3</a:t>
            </a:r>
            <a:r>
              <a:rPr lang="ko-KR" altLang="en-US" sz="3200" dirty="0"/>
              <a:t>장의 종이와 검정 색연필을 꺼내 주세요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5932ECD4-4A8D-4386-88F3-40B013000CA0}"/>
              </a:ext>
            </a:extLst>
          </p:cNvPr>
          <p:cNvSpPr/>
          <p:nvPr/>
        </p:nvSpPr>
        <p:spPr>
          <a:xfrm>
            <a:off x="879088" y="1862748"/>
            <a:ext cx="2521472" cy="312770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84B3EF8-A4DC-44E7-B9E9-7875F78011A5}"/>
              </a:ext>
            </a:extLst>
          </p:cNvPr>
          <p:cNvSpPr/>
          <p:nvPr/>
        </p:nvSpPr>
        <p:spPr>
          <a:xfrm>
            <a:off x="3976949" y="1862748"/>
            <a:ext cx="2521472" cy="312770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4800F111-CE20-400B-B2BA-0C50F9F5E88F}"/>
              </a:ext>
            </a:extLst>
          </p:cNvPr>
          <p:cNvSpPr/>
          <p:nvPr/>
        </p:nvSpPr>
        <p:spPr>
          <a:xfrm>
            <a:off x="7074810" y="1862748"/>
            <a:ext cx="2521472" cy="3127706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그리기, 테이블이(가) 표시된 사진&#10;&#10;자동 생성된 설명">
            <a:extLst>
              <a:ext uri="{FF2B5EF4-FFF2-40B4-BE49-F238E27FC236}">
                <a16:creationId xmlns:a16="http://schemas.microsoft.com/office/drawing/2014/main" id="{6E5F60DC-64F7-4018-B9D0-4388E5EE52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242">
            <a:off x="10453101" y="2259047"/>
            <a:ext cx="596586" cy="25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8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9AED7BD-67AC-4E11-B798-5503056D97AC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65F51A-18CD-4978-AE66-EADF530233FF}"/>
              </a:ext>
            </a:extLst>
          </p:cNvPr>
          <p:cNvSpPr txBox="1"/>
          <p:nvPr/>
        </p:nvSpPr>
        <p:spPr>
          <a:xfrm>
            <a:off x="1177042" y="5785202"/>
            <a:ext cx="983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2. </a:t>
            </a:r>
            <a:r>
              <a:rPr lang="ko-KR" altLang="en-US" sz="3200" dirty="0"/>
              <a:t>순서를 확인하고</a:t>
            </a:r>
            <a:r>
              <a:rPr lang="en-US" altLang="ko-KR" sz="3200" dirty="0"/>
              <a:t>, 30</a:t>
            </a:r>
            <a:r>
              <a:rPr lang="ko-KR" altLang="en-US" sz="3200" dirty="0"/>
              <a:t>초 동안 모둠 친구의 얼굴을 각각 그려줍니다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01D67B-0426-4D34-BDB8-07E7D6AB6211}"/>
              </a:ext>
            </a:extLst>
          </p:cNvPr>
          <p:cNvSpPr txBox="1"/>
          <p:nvPr/>
        </p:nvSpPr>
        <p:spPr>
          <a:xfrm>
            <a:off x="4804638" y="5020995"/>
            <a:ext cx="6210354" cy="595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친구를 비하하거나 기분 나쁘게 그리지 않도록 합니다</a:t>
            </a:r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그림 6" descr="인형, 방이(가) 표시된 사진&#10;&#10;자동 생성된 설명">
            <a:extLst>
              <a:ext uri="{FF2B5EF4-FFF2-40B4-BE49-F238E27FC236}">
                <a16:creationId xmlns:a16="http://schemas.microsoft.com/office/drawing/2014/main" id="{B5315292-F2CE-47A2-904C-E6AADDCA6F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33" y="1334851"/>
            <a:ext cx="3962852" cy="3962852"/>
          </a:xfrm>
          <a:prstGeom prst="rect">
            <a:avLst/>
          </a:prstGeom>
        </p:spPr>
      </p:pic>
      <p:pic>
        <p:nvPicPr>
          <p:cNvPr id="11" name="그림 10" descr="방, 시계이(가) 표시된 사진&#10;&#10;자동 생성된 설명">
            <a:extLst>
              <a:ext uri="{FF2B5EF4-FFF2-40B4-BE49-F238E27FC236}">
                <a16:creationId xmlns:a16="http://schemas.microsoft.com/office/drawing/2014/main" id="{B9C131A2-8210-4C8A-BF75-9635FBECCE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05" y="1158080"/>
            <a:ext cx="4188298" cy="41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9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9AED7BD-67AC-4E11-B798-5503056D97AC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65F51A-18CD-4978-AE66-EADF530233FF}"/>
              </a:ext>
            </a:extLst>
          </p:cNvPr>
          <p:cNvSpPr txBox="1"/>
          <p:nvPr/>
        </p:nvSpPr>
        <p:spPr>
          <a:xfrm>
            <a:off x="2428193" y="5785202"/>
            <a:ext cx="7335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3. 30</a:t>
            </a:r>
            <a:r>
              <a:rPr lang="ko-KR" altLang="en-US" sz="3200" dirty="0"/>
              <a:t>초가 끝나면 그림 속 친구에게 그림을 줍니다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15" name="그림 14" descr="방, 시계이(가) 표시된 사진&#10;&#10;자동 생성된 설명">
            <a:extLst>
              <a:ext uri="{FF2B5EF4-FFF2-40B4-BE49-F238E27FC236}">
                <a16:creationId xmlns:a16="http://schemas.microsoft.com/office/drawing/2014/main" id="{7E16E153-A387-4E49-B570-427BCC561A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936" y="1188103"/>
            <a:ext cx="4340411" cy="4340411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23BB935D-AB7E-4EB8-B634-E7BAA8691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851" y="3756965"/>
            <a:ext cx="865080" cy="86508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E812800-ADD6-4988-BA7C-F41E848DA5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47" y="3324425"/>
            <a:ext cx="865080" cy="86508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387A46B7-0356-49FF-958B-AE0CCD39B5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23" y="3324425"/>
            <a:ext cx="865080" cy="8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8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시계이(가) 표시된 사진&#10;&#10;자동 생성된 설명">
            <a:extLst>
              <a:ext uri="{FF2B5EF4-FFF2-40B4-BE49-F238E27FC236}">
                <a16:creationId xmlns:a16="http://schemas.microsoft.com/office/drawing/2014/main" id="{E10F09B9-E323-46A9-997A-43883BF64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110" y="1182086"/>
            <a:ext cx="3812640" cy="3812640"/>
          </a:xfrm>
          <a:prstGeom prst="rect">
            <a:avLst/>
          </a:prstGeom>
        </p:spPr>
      </p:pic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1905613" y="5075902"/>
            <a:ext cx="8380820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4. </a:t>
            </a:r>
            <a:r>
              <a:rPr lang="ko-KR" altLang="en-US" sz="3200" dirty="0"/>
              <a:t>친구들이 그려준 내 얼굴 </a:t>
            </a:r>
            <a:r>
              <a:rPr lang="en-US" altLang="ko-KR" sz="3200" dirty="0"/>
              <a:t>3</a:t>
            </a:r>
            <a:r>
              <a:rPr lang="ko-KR" altLang="en-US" sz="3200" dirty="0"/>
              <a:t>장을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가장 마음에 드는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혹은 나와 닮은 얼굴을 골라 선생님께 제출합니다</a:t>
            </a:r>
            <a:r>
              <a:rPr lang="en-US" altLang="ko-KR" sz="3200" dirty="0"/>
              <a:t>. </a:t>
            </a:r>
            <a:endParaRPr lang="ko-KR" altLang="en-US" sz="3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EB08AC9-60AC-421B-9632-FF6A641EC2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438" y="1510461"/>
            <a:ext cx="3121158" cy="312115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A6E4337-B1D9-437C-B71B-979FAD1453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30" y="1510461"/>
            <a:ext cx="3121158" cy="31211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B5013A0-1FD9-46FB-8B22-18579BE61B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2" y="1512419"/>
            <a:ext cx="3121158" cy="3121158"/>
          </a:xfrm>
          <a:prstGeom prst="rect">
            <a:avLst/>
          </a:prstGeom>
        </p:spPr>
      </p:pic>
      <p:sp>
        <p:nvSpPr>
          <p:cNvPr id="19" name="원형: 비어 있음 18">
            <a:extLst>
              <a:ext uri="{FF2B5EF4-FFF2-40B4-BE49-F238E27FC236}">
                <a16:creationId xmlns:a16="http://schemas.microsoft.com/office/drawing/2014/main" id="{B6DB59C8-F52D-4D0B-86F7-5045FDB2CBFD}"/>
              </a:ext>
            </a:extLst>
          </p:cNvPr>
          <p:cNvSpPr/>
          <p:nvPr/>
        </p:nvSpPr>
        <p:spPr>
          <a:xfrm>
            <a:off x="540542" y="1802953"/>
            <a:ext cx="2642229" cy="2642229"/>
          </a:xfrm>
          <a:prstGeom prst="donut">
            <a:avLst>
              <a:gd name="adj" fmla="val 101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시계이(가) 표시된 사진&#10;&#10;자동 생성된 설명">
            <a:extLst>
              <a:ext uri="{FF2B5EF4-FFF2-40B4-BE49-F238E27FC236}">
                <a16:creationId xmlns:a16="http://schemas.microsoft.com/office/drawing/2014/main" id="{200AB73F-7D26-47B7-8CDF-2C7D6B5AA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50" y="1644795"/>
            <a:ext cx="3353264" cy="3353264"/>
          </a:xfrm>
          <a:prstGeom prst="rect">
            <a:avLst/>
          </a:prstGeom>
        </p:spPr>
      </p:pic>
      <p:pic>
        <p:nvPicPr>
          <p:cNvPr id="12" name="그림 11" descr="시계이(가) 표시된 사진&#10;&#10;자동 생성된 설명">
            <a:extLst>
              <a:ext uri="{FF2B5EF4-FFF2-40B4-BE49-F238E27FC236}">
                <a16:creationId xmlns:a16="http://schemas.microsoft.com/office/drawing/2014/main" id="{E27F0581-A086-41CC-9B1A-99EB9E503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46" y="1380822"/>
            <a:ext cx="3662621" cy="366262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CA5DE8B-F3D4-4DE9-B94C-C932BEFA4C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8" y="1680118"/>
            <a:ext cx="3121158" cy="3121158"/>
          </a:xfrm>
          <a:prstGeom prst="rect">
            <a:avLst/>
          </a:prstGeom>
        </p:spPr>
      </p:pic>
      <p:sp>
        <p:nvSpPr>
          <p:cNvPr id="23" name="말풍선: 타원형 22">
            <a:extLst>
              <a:ext uri="{FF2B5EF4-FFF2-40B4-BE49-F238E27FC236}">
                <a16:creationId xmlns:a16="http://schemas.microsoft.com/office/drawing/2014/main" id="{2BD6EDF9-C423-4E43-97A6-1428D1404E56}"/>
              </a:ext>
            </a:extLst>
          </p:cNvPr>
          <p:cNvSpPr/>
          <p:nvPr/>
        </p:nvSpPr>
        <p:spPr>
          <a:xfrm>
            <a:off x="9408423" y="1483463"/>
            <a:ext cx="1470185" cy="1084711"/>
          </a:xfrm>
          <a:prstGeom prst="wedgeEllipseCallout">
            <a:avLst>
              <a:gd name="adj1" fmla="val -47519"/>
              <a:gd name="adj2" fmla="val 51866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건우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350277" y="5051065"/>
            <a:ext cx="11565987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5. </a:t>
            </a:r>
            <a:r>
              <a:rPr lang="ko-KR" altLang="en-US" sz="3200" dirty="0"/>
              <a:t>선생님은 우리반 친구들의 그림을 뒤집어 잘 섞고</a:t>
            </a:r>
            <a:r>
              <a:rPr lang="en-US" altLang="ko-KR" sz="3200" dirty="0"/>
              <a:t>, </a:t>
            </a:r>
            <a:r>
              <a:rPr lang="ko-KR" altLang="en-US" sz="3200" dirty="0"/>
              <a:t>랜덤으로 학생 한 명을 불러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종이를 뽑게 합니다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 학생은 뽑은 종이의 주인공이 누구인지 찾습니다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38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시계이(가) 표시된 사진&#10;&#10;자동 생성된 설명">
            <a:extLst>
              <a:ext uri="{FF2B5EF4-FFF2-40B4-BE49-F238E27FC236}">
                <a16:creationId xmlns:a16="http://schemas.microsoft.com/office/drawing/2014/main" id="{2EC0E6BF-D0F5-48C9-8661-A705C2212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43" y="1623423"/>
            <a:ext cx="3993380" cy="3993380"/>
          </a:xfrm>
          <a:prstGeom prst="rect">
            <a:avLst/>
          </a:prstGeom>
        </p:spPr>
      </p:pic>
      <p:pic>
        <p:nvPicPr>
          <p:cNvPr id="5" name="그림 4" descr="장난감, 인형이(가) 표시된 사진&#10;&#10;자동 생성된 설명">
            <a:extLst>
              <a:ext uri="{FF2B5EF4-FFF2-40B4-BE49-F238E27FC236}">
                <a16:creationId xmlns:a16="http://schemas.microsoft.com/office/drawing/2014/main" id="{521ACFDE-8ACF-4023-BB46-9964455E6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536" y="1225214"/>
            <a:ext cx="4382548" cy="438254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714658A-B399-4F12-838D-50BDAADB9078}"/>
              </a:ext>
            </a:extLst>
          </p:cNvPr>
          <p:cNvSpPr/>
          <p:nvPr/>
        </p:nvSpPr>
        <p:spPr>
          <a:xfrm>
            <a:off x="397565" y="5595642"/>
            <a:ext cx="11396869" cy="909250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22A4A1-52C6-4DE5-A930-75DE5DA68E8D}"/>
              </a:ext>
            </a:extLst>
          </p:cNvPr>
          <p:cNvSpPr txBox="1"/>
          <p:nvPr/>
        </p:nvSpPr>
        <p:spPr>
          <a:xfrm>
            <a:off x="2258281" y="5785202"/>
            <a:ext cx="7675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dirty="0"/>
              <a:t>6. </a:t>
            </a:r>
            <a:r>
              <a:rPr lang="ko-KR" altLang="en-US" sz="3200" dirty="0"/>
              <a:t>이름이 지목된 친구는 정답인지 아닌지 알려줍니다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2" name="말풍선: 타원형 21">
            <a:extLst>
              <a:ext uri="{FF2B5EF4-FFF2-40B4-BE49-F238E27FC236}">
                <a16:creationId xmlns:a16="http://schemas.microsoft.com/office/drawing/2014/main" id="{3F44D57D-0238-4F13-946D-19EB353B4133}"/>
              </a:ext>
            </a:extLst>
          </p:cNvPr>
          <p:cNvSpPr/>
          <p:nvPr/>
        </p:nvSpPr>
        <p:spPr>
          <a:xfrm>
            <a:off x="7134097" y="2573546"/>
            <a:ext cx="1470185" cy="1084711"/>
          </a:xfrm>
          <a:prstGeom prst="wedgeEllipseCallout">
            <a:avLst>
              <a:gd name="adj1" fmla="val 43273"/>
              <a:gd name="adj2" fmla="val 56711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정답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4A177275-BD61-42EF-B159-D415F240CCF9}"/>
              </a:ext>
            </a:extLst>
          </p:cNvPr>
          <p:cNvSpPr/>
          <p:nvPr/>
        </p:nvSpPr>
        <p:spPr>
          <a:xfrm>
            <a:off x="3770485" y="1817021"/>
            <a:ext cx="1470185" cy="1084711"/>
          </a:xfrm>
          <a:prstGeom prst="wedgeEllipseCallout">
            <a:avLst>
              <a:gd name="adj1" fmla="val -47519"/>
              <a:gd name="adj2" fmla="val 51866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>
                <a:solidFill>
                  <a:schemeClr val="tx1"/>
                </a:solidFill>
              </a:rPr>
              <a:t>건우</a:t>
            </a:r>
            <a:r>
              <a:rPr lang="en-US" altLang="ko-KR" sz="28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70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843AC1B-7DFA-42A7-8266-58762348D25D}"/>
              </a:ext>
            </a:extLst>
          </p:cNvPr>
          <p:cNvSpPr/>
          <p:nvPr/>
        </p:nvSpPr>
        <p:spPr>
          <a:xfrm>
            <a:off x="397565" y="4962571"/>
            <a:ext cx="11396869" cy="1556835"/>
          </a:xfrm>
          <a:prstGeom prst="roundRect">
            <a:avLst>
              <a:gd name="adj" fmla="val 8959"/>
            </a:avLst>
          </a:prstGeom>
          <a:solidFill>
            <a:srgbClr val="E7FFB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787B1C8-08F1-4CDB-BFDE-3F2CCFFFA4A3}"/>
              </a:ext>
            </a:extLst>
          </p:cNvPr>
          <p:cNvSpPr/>
          <p:nvPr/>
        </p:nvSpPr>
        <p:spPr>
          <a:xfrm>
            <a:off x="430696" y="1163292"/>
            <a:ext cx="9000000" cy="129242"/>
          </a:xfrm>
          <a:prstGeom prst="rect">
            <a:avLst/>
          </a:prstGeom>
          <a:solidFill>
            <a:srgbClr val="A8D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F1B19D4-50F6-45EB-BA04-657FC5BB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943" y="157900"/>
            <a:ext cx="10515600" cy="1325563"/>
          </a:xfrm>
        </p:spPr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우리반 친구를 찾아라</a:t>
            </a:r>
            <a:r>
              <a:rPr lang="en-US" altLang="ko-KR" dirty="0"/>
              <a:t>!’ </a:t>
            </a:r>
            <a:r>
              <a:rPr lang="ko-KR" altLang="en-US" dirty="0"/>
              <a:t>놀이 방법</a:t>
            </a:r>
          </a:p>
        </p:txBody>
      </p:sp>
      <p:pic>
        <p:nvPicPr>
          <p:cNvPr id="4" name="그림 3" descr="꽃, 시계이(가) 표시된 사진&#10;&#10;자동 생성된 설명">
            <a:extLst>
              <a:ext uri="{FF2B5EF4-FFF2-40B4-BE49-F238E27FC236}">
                <a16:creationId xmlns:a16="http://schemas.microsoft.com/office/drawing/2014/main" id="{848344A5-D8E5-4457-A159-6F23D1685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04" y="6125667"/>
            <a:ext cx="833910" cy="833910"/>
          </a:xfrm>
          <a:prstGeom prst="rect">
            <a:avLst/>
          </a:prstGeom>
        </p:spPr>
      </p:pic>
      <p:pic>
        <p:nvPicPr>
          <p:cNvPr id="6" name="그림 5" descr="꽃이(가) 표시된 사진&#10;&#10;자동 생성된 설명">
            <a:extLst>
              <a:ext uri="{FF2B5EF4-FFF2-40B4-BE49-F238E27FC236}">
                <a16:creationId xmlns:a16="http://schemas.microsoft.com/office/drawing/2014/main" id="{64553C14-B343-430D-B721-9728E6633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700" y="5812388"/>
            <a:ext cx="1125752" cy="1125752"/>
          </a:xfrm>
          <a:prstGeom prst="rect">
            <a:avLst/>
          </a:prstGeom>
        </p:spPr>
      </p:pic>
      <p:pic>
        <p:nvPicPr>
          <p:cNvPr id="8" name="그림 7" descr="표지판이(가) 표시된 사진&#10;&#10;자동 생성된 설명">
            <a:extLst>
              <a:ext uri="{FF2B5EF4-FFF2-40B4-BE49-F238E27FC236}">
                <a16:creationId xmlns:a16="http://schemas.microsoft.com/office/drawing/2014/main" id="{280CEFDC-890F-4196-ADCC-BB2598A98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93" y="6137020"/>
            <a:ext cx="811204" cy="8112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3D896BD-9FE6-427A-B00A-31DD5017B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1" y="6273344"/>
            <a:ext cx="717197" cy="71719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248463D-03ED-4EC9-8949-DC5164F319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96" y="451403"/>
            <a:ext cx="669572" cy="6695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4D81CBE-78BC-44AC-8F41-1D9459697B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52" y="5865940"/>
            <a:ext cx="1093637" cy="1093637"/>
          </a:xfrm>
          <a:prstGeom prst="rect">
            <a:avLst/>
          </a:prstGeom>
        </p:spPr>
      </p:pic>
      <p:pic>
        <p:nvPicPr>
          <p:cNvPr id="25" name="그림 24" descr="조류이(가) 표시된 사진&#10;&#10;자동 생성된 설명">
            <a:extLst>
              <a:ext uri="{FF2B5EF4-FFF2-40B4-BE49-F238E27FC236}">
                <a16:creationId xmlns:a16="http://schemas.microsoft.com/office/drawing/2014/main" id="{ECB38983-7651-4B34-8B72-5396C738D9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890" y="5124923"/>
            <a:ext cx="1815605" cy="1815605"/>
          </a:xfrm>
          <a:prstGeom prst="rect">
            <a:avLst/>
          </a:prstGeom>
        </p:spPr>
      </p:pic>
      <p:pic>
        <p:nvPicPr>
          <p:cNvPr id="26" name="그림 25" descr="표지판이(가) 표시된 사진&#10;&#10;자동 생성된 설명">
            <a:extLst>
              <a:ext uri="{FF2B5EF4-FFF2-40B4-BE49-F238E27FC236}">
                <a16:creationId xmlns:a16="http://schemas.microsoft.com/office/drawing/2014/main" id="{C23BA054-93D0-4E1A-9C69-D9E24E331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15" y="6373902"/>
            <a:ext cx="574322" cy="5743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E08E72-6998-4DE8-A9E0-6F156CEFB72F}"/>
              </a:ext>
            </a:extLst>
          </p:cNvPr>
          <p:cNvSpPr txBox="1"/>
          <p:nvPr/>
        </p:nvSpPr>
        <p:spPr>
          <a:xfrm>
            <a:off x="1301122" y="5075902"/>
            <a:ext cx="9589805" cy="1330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3200" dirty="0"/>
              <a:t>7. </a:t>
            </a:r>
            <a:r>
              <a:rPr lang="ko-KR" altLang="en-US" sz="3200" dirty="0"/>
              <a:t>정답을 맞히면 박수를</a:t>
            </a:r>
            <a:r>
              <a:rPr lang="en-US" altLang="ko-KR" sz="3200" dirty="0"/>
              <a:t>! </a:t>
            </a:r>
            <a:r>
              <a:rPr lang="ko-KR" altLang="en-US" sz="3200" dirty="0"/>
              <a:t>틀리면 다시 한 번 그림 속 친구의 얼굴을</a:t>
            </a:r>
            <a:endParaRPr lang="en-US" altLang="ko-KR" sz="3200" dirty="0"/>
          </a:p>
          <a:p>
            <a:pPr algn="ctr">
              <a:lnSpc>
                <a:spcPct val="130000"/>
              </a:lnSpc>
            </a:pPr>
            <a:r>
              <a:rPr lang="ko-KR" altLang="en-US" sz="3200" dirty="0"/>
              <a:t>찾아봅니다</a:t>
            </a:r>
            <a:r>
              <a:rPr lang="en-US" altLang="ko-KR" sz="3200" dirty="0"/>
              <a:t>. 2</a:t>
            </a:r>
            <a:r>
              <a:rPr lang="ko-KR" altLang="en-US" sz="3200" dirty="0"/>
              <a:t>번 이상 틀리면 다른 친구들이 정답을 맞혀도 좋아요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B18173-925A-496A-86D8-E2088602FA3F}"/>
              </a:ext>
            </a:extLst>
          </p:cNvPr>
          <p:cNvSpPr txBox="1"/>
          <p:nvPr/>
        </p:nvSpPr>
        <p:spPr>
          <a:xfrm>
            <a:off x="5239433" y="4366638"/>
            <a:ext cx="6555001" cy="595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>
                <a:solidFill>
                  <a:srgbClr val="FF0000"/>
                </a:solidFill>
              </a:rPr>
              <a:t>* </a:t>
            </a:r>
            <a:r>
              <a:rPr lang="ko-KR" altLang="en-US" sz="2400" b="1" dirty="0">
                <a:solidFill>
                  <a:srgbClr val="FF0000"/>
                </a:solidFill>
              </a:rPr>
              <a:t>같은 모둠이어서 정답을 알고 있는 사람은 말하지 않아요</a:t>
            </a:r>
            <a:r>
              <a:rPr lang="en-US" altLang="ko-KR" sz="2400" b="1" dirty="0">
                <a:solidFill>
                  <a:srgbClr val="FF0000"/>
                </a:solidFill>
              </a:rPr>
              <a:t>.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그림 4" descr="의류, 꽃이(가) 표시된 사진&#10;&#10;자동 생성된 설명">
            <a:extLst>
              <a:ext uri="{FF2B5EF4-FFF2-40B4-BE49-F238E27FC236}">
                <a16:creationId xmlns:a16="http://schemas.microsoft.com/office/drawing/2014/main" id="{615C4F63-C25F-4C30-972C-0A16D50F41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59" y="1292534"/>
            <a:ext cx="3261108" cy="3261108"/>
          </a:xfrm>
          <a:prstGeom prst="rect">
            <a:avLst/>
          </a:prstGeom>
        </p:spPr>
      </p:pic>
      <p:pic>
        <p:nvPicPr>
          <p:cNvPr id="20" name="그림 19" descr="시계이(가) 표시된 사진&#10;&#10;자동 생성된 설명">
            <a:extLst>
              <a:ext uri="{FF2B5EF4-FFF2-40B4-BE49-F238E27FC236}">
                <a16:creationId xmlns:a16="http://schemas.microsoft.com/office/drawing/2014/main" id="{9977A109-6DC4-4E82-8787-67AC9D2A46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743" y="1405865"/>
            <a:ext cx="2940883" cy="2940883"/>
          </a:xfrm>
          <a:prstGeom prst="rect">
            <a:avLst/>
          </a:prstGeom>
        </p:spPr>
      </p:pic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4E25F55A-E618-4567-9616-5E6F9214DE44}"/>
              </a:ext>
            </a:extLst>
          </p:cNvPr>
          <p:cNvSpPr/>
          <p:nvPr/>
        </p:nvSpPr>
        <p:spPr>
          <a:xfrm>
            <a:off x="9223488" y="1483463"/>
            <a:ext cx="2036988" cy="1588510"/>
          </a:xfrm>
          <a:prstGeom prst="wedgeEllipseCallout">
            <a:avLst>
              <a:gd name="adj1" fmla="val -47519"/>
              <a:gd name="adj2" fmla="val 51866"/>
            </a:avLst>
          </a:prstGeom>
          <a:solidFill>
            <a:srgbClr val="E7F7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ko-KR" altLang="en-US" sz="2800" b="1" dirty="0" err="1">
                <a:solidFill>
                  <a:schemeClr val="tx1"/>
                </a:solidFill>
              </a:rPr>
              <a:t>ㅈ</a:t>
            </a:r>
            <a:r>
              <a:rPr lang="en-US" altLang="ko-KR" sz="2800" b="1" dirty="0">
                <a:solidFill>
                  <a:schemeClr val="tx1"/>
                </a:solidFill>
              </a:rPr>
              <a:t>..</a:t>
            </a:r>
            <a:r>
              <a:rPr lang="ko-KR" altLang="en-US" sz="2800" b="1" dirty="0">
                <a:solidFill>
                  <a:schemeClr val="tx1"/>
                </a:solidFill>
              </a:rPr>
              <a:t>지현이</a:t>
            </a:r>
            <a:r>
              <a:rPr lang="en-US" altLang="ko-KR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71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Tmon몬소리 Black"/>
        <a:ea typeface="Tmon몬소리 Black"/>
        <a:cs typeface=""/>
      </a:majorFont>
      <a:minorFont>
        <a:latin typeface="나눔바른펜"/>
        <a:ea typeface="나눔바른펜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Microsoft Office PowerPoint</Application>
  <PresentationFormat>와이드스크린</PresentationFormat>
  <Paragraphs>55</Paragraphs>
  <Slides>13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나눔바른펜</vt:lpstr>
      <vt:lpstr>Arial</vt:lpstr>
      <vt:lpstr>Tmon몬소리 Black</vt:lpstr>
      <vt:lpstr>맑은 고딕</vt:lpstr>
      <vt:lpstr>Office 테마</vt:lpstr>
      <vt:lpstr>PowerPoint 프레젠테이션</vt:lpstr>
      <vt:lpstr>PowerPoint 프레젠테이션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  <vt:lpstr>‘우리반 친구를 찾아라!’ 놀이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HYEONJI</dc:creator>
  <cp:lastModifiedBy>김가람</cp:lastModifiedBy>
  <cp:revision>69</cp:revision>
  <dcterms:created xsi:type="dcterms:W3CDTF">2020-02-05T12:10:51Z</dcterms:created>
  <dcterms:modified xsi:type="dcterms:W3CDTF">2020-02-17T02:14:15Z</dcterms:modified>
</cp:coreProperties>
</file>